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3"/>
    <p:sldId id="257" r:id="rId4"/>
    <p:sldId id="287" r:id="rId5"/>
    <p:sldId id="258" r:id="rId6"/>
    <p:sldId id="259" r:id="rId7"/>
    <p:sldId id="260" r:id="rId8"/>
    <p:sldId id="261" r:id="rId9"/>
    <p:sldId id="262" r:id="rId10"/>
    <p:sldId id="288" r:id="rId11"/>
    <p:sldId id="264" r:id="rId12"/>
    <p:sldId id="265" r:id="rId13"/>
    <p:sldId id="266" r:id="rId15"/>
    <p:sldId id="289" r:id="rId16"/>
    <p:sldId id="290" r:id="rId17"/>
    <p:sldId id="267" r:id="rId18"/>
    <p:sldId id="291" r:id="rId19"/>
    <p:sldId id="292" r:id="rId20"/>
    <p:sldId id="293" r:id="rId21"/>
    <p:sldId id="294" r:id="rId22"/>
    <p:sldId id="272" r:id="rId23"/>
    <p:sldId id="273" r:id="rId24"/>
    <p:sldId id="274" r:id="rId25"/>
    <p:sldId id="299" r:id="rId26"/>
    <p:sldId id="275" r:id="rId27"/>
    <p:sldId id="295" r:id="rId28"/>
    <p:sldId id="277" r:id="rId29"/>
    <p:sldId id="278" r:id="rId30"/>
    <p:sldId id="298" r:id="rId31"/>
    <p:sldId id="296" r:id="rId32"/>
    <p:sldId id="301" r:id="rId33"/>
    <p:sldId id="304" r:id="rId34"/>
    <p:sldId id="302" r:id="rId35"/>
    <p:sldId id="303" r:id="rId36"/>
    <p:sldId id="280" r:id="rId37"/>
    <p:sldId id="305" r:id="rId38"/>
    <p:sldId id="281" r:id="rId39"/>
    <p:sldId id="306" r:id="rId40"/>
    <p:sldId id="283" r:id="rId41"/>
    <p:sldId id="284" r:id="rId42"/>
    <p:sldId id="285" r:id="rId43"/>
    <p:sldId id="286"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1" d="100"/>
          <a:sy n="61" d="100"/>
        </p:scale>
        <p:origin x="102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BDE71B-DFD5-4B41-9419-664132737BA8}"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70EFC3-2AAF-497B-BD15-A07D468D9B10}"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Gv hướng</a:t>
            </a:r>
            <a:r>
              <a:rPr lang="en-US" baseline="0" dirty="0" smtClean="0"/>
              <a:t> dẫn các kí hiệu trên bàn là như sgk</a:t>
            </a:r>
            <a:endParaRPr lang="en-US" dirty="0"/>
          </a:p>
        </p:txBody>
      </p:sp>
      <p:sp>
        <p:nvSpPr>
          <p:cNvPr id="4" name="Slide Number Placeholder 3"/>
          <p:cNvSpPr>
            <a:spLocks noGrp="1"/>
          </p:cNvSpPr>
          <p:nvPr>
            <p:ph type="sldNum" sz="quarter" idx="10"/>
          </p:nvPr>
        </p:nvSpPr>
        <p:spPr/>
        <p:txBody>
          <a:bodyPr/>
          <a:lstStyle/>
          <a:p>
            <a:fld id="{DA70EFC3-2AAF-497B-BD15-A07D468D9B10}"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Lưu</a:t>
            </a:r>
            <a:r>
              <a:rPr lang="en-US" baseline="0" dirty="0" smtClean="0"/>
              <a:t> ý: khi tắt bàn là còn nóng, có thể tận dụng rút ra rồi </a:t>
            </a:r>
            <a:endParaRPr lang="en-US" dirty="0"/>
          </a:p>
        </p:txBody>
      </p:sp>
      <p:sp>
        <p:nvSpPr>
          <p:cNvPr id="4" name="Slide Number Placeholder 3"/>
          <p:cNvSpPr>
            <a:spLocks noGrp="1"/>
          </p:cNvSpPr>
          <p:nvPr>
            <p:ph type="sldNum" sz="quarter" idx="10"/>
          </p:nvPr>
        </p:nvSpPr>
        <p:spPr/>
        <p:txBody>
          <a:bodyPr/>
          <a:lstStyle/>
          <a:p>
            <a:fld id="{DA70EFC3-2AAF-497B-BD15-A07D468D9B10}"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0EFC3-2AAF-497B-BD15-A07D468D9B10}"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0EFC3-2AAF-497B-BD15-A07D468D9B10}"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Ghi bài</a:t>
            </a:r>
            <a:r>
              <a:rPr lang="en-US" baseline="0" dirty="0" smtClean="0"/>
              <a:t> các bước sd máy xay</a:t>
            </a:r>
            <a:endParaRPr lang="en-US" dirty="0"/>
          </a:p>
        </p:txBody>
      </p:sp>
      <p:sp>
        <p:nvSpPr>
          <p:cNvPr id="4" name="Slide Number Placeholder 3"/>
          <p:cNvSpPr>
            <a:spLocks noGrp="1"/>
          </p:cNvSpPr>
          <p:nvPr>
            <p:ph type="sldNum" sz="quarter" idx="10"/>
          </p:nvPr>
        </p:nvSpPr>
        <p:spPr/>
        <p:txBody>
          <a:bodyPr/>
          <a:lstStyle/>
          <a:p>
            <a:fld id="{DA70EFC3-2AAF-497B-BD15-A07D468D9B10}"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48A87A34-81AB-432B-8DAE-1953F412C126}"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48A87A34-81AB-432B-8DAE-1953F412C126}"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48A87A34-81AB-432B-8DAE-1953F412C126}"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endParaRPr lang="en-US" sz="8000" dirty="0">
              <a:solidFill>
                <a:schemeClr val="tx1"/>
              </a:solidFill>
              <a:effectLst/>
            </a:endParaRP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endParaRPr lang="en-US" sz="8000" dirty="0">
              <a:solidFill>
                <a:schemeClr val="tx1"/>
              </a:solidFill>
              <a:effectLs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48A87A34-81AB-432B-8DAE-1953F412C126}"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3" name="Date Placeholder 2"/>
          <p:cNvSpPr>
            <a:spLocks noGrp="1"/>
          </p:cNvSpPr>
          <p:nvPr>
            <p:ph type="dt" sz="half" idx="10"/>
          </p:nvPr>
        </p:nvSpPr>
        <p:spPr/>
        <p:txBody>
          <a:bodyPr/>
          <a:lstStyle/>
          <a:p>
            <a:fld id="{48A87A34-81AB-432B-8DAE-1953F412C126}"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3" name="Date Placeholder 2"/>
          <p:cNvSpPr>
            <a:spLocks noGrp="1"/>
          </p:cNvSpPr>
          <p:nvPr>
            <p:ph type="dt" sz="half" idx="10"/>
          </p:nvPr>
        </p:nvSpPr>
        <p:spPr/>
        <p:txBody>
          <a:bodyPr/>
          <a:lstStyle/>
          <a:p>
            <a:fld id="{48A87A34-81AB-432B-8DAE-1953F412C126}"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48A87A34-81AB-432B-8DAE-1953F412C126}"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48A87A34-81AB-432B-8DAE-1953F412C126}"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48A87A34-81AB-432B-8DAE-1953F412C126}"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3.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8">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xml"/><Relationship Id="rId2" Type="http://schemas.openxmlformats.org/officeDocument/2006/relationships/image" Target="../media/image17.png"/><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image" Target="../media/image22.jpe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0.xml"/><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xml"/><Relationship Id="rId2" Type="http://schemas.openxmlformats.org/officeDocument/2006/relationships/image" Target="../media/image35.png"/><Relationship Id="rId1" Type="http://schemas.openxmlformats.org/officeDocument/2006/relationships/image" Target="../media/image34.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9.jpeg"/><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image" Target="../media/image42.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4.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45.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8.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image" Target="../media/image4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3.jpeg"/><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5.png"/><Relationship Id="rId1" Type="http://schemas.openxmlformats.org/officeDocument/2006/relationships/image" Target="../media/image54.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6.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7.png"/><Relationship Id="rId1" Type="http://schemas.openxmlformats.org/officeDocument/2006/relationships/image" Target="../media/image5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xml"/><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52806" y="1968909"/>
            <a:ext cx="9457762" cy="3384755"/>
          </a:xfrm>
        </p:spPr>
        <p:txBody>
          <a:bodyPr>
            <a:noAutofit/>
          </a:bodyPr>
          <a:lstStyle/>
          <a:p>
            <a:r>
              <a:rPr lang="en-US" sz="5500" b="1" dirty="0" smtClean="0">
                <a:solidFill>
                  <a:srgbClr val="FF0000"/>
                </a:solidFill>
                <a:latin typeface="#9Slide04 Goku" panose="02000503000000020004" pitchFamily="2" charset="0"/>
              </a:rPr>
              <a:t>Chào các em đến với buổi học hôm nay!</a:t>
            </a:r>
            <a:endParaRPr lang="en-US" sz="5500" b="1" dirty="0">
              <a:solidFill>
                <a:srgbClr val="FF0000"/>
              </a:solidFill>
              <a:latin typeface="#9Slide04 Goku" panose="02000503000000020004"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20877" y="640939"/>
            <a:ext cx="10161639" cy="5632311"/>
          </a:xfrm>
          <a:prstGeom prst="rect">
            <a:avLst/>
          </a:prstGeom>
        </p:spPr>
        <p:txBody>
          <a:bodyPr wrap="square">
            <a:spAutoFit/>
          </a:bodyPr>
          <a:lstStyle/>
          <a:p>
            <a:pPr algn="just">
              <a:defRPr/>
            </a:pPr>
            <a:r>
              <a:rPr lang="vi-VN" sz="4000" b="1" u="sng" dirty="0">
                <a:solidFill>
                  <a:srgbClr val="FF0000"/>
                </a:solidFill>
                <a:latin typeface="Tahoma" panose="020B0604030504040204" pitchFamily="34" charset="0"/>
                <a:ea typeface="Tahoma" panose="020B0604030504040204" pitchFamily="34" charset="0"/>
                <a:cs typeface="Tahoma" panose="020B0604030504040204" pitchFamily="34" charset="0"/>
              </a:rPr>
              <a:t>b</a:t>
            </a:r>
            <a:r>
              <a:rPr lang="vi-VN" sz="4000" b="1" u="sng"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4000" b="1" u="sng"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sz="4000" b="1" u="sng" dirty="0" smtClean="0">
                <a:solidFill>
                  <a:srgbClr val="FF0000"/>
                </a:solidFill>
                <a:latin typeface="Tahoma" panose="020B0604030504040204" pitchFamily="34" charset="0"/>
                <a:ea typeface="Tahoma" panose="020B0604030504040204" pitchFamily="34" charset="0"/>
                <a:cs typeface="Tahoma" panose="020B0604030504040204" pitchFamily="34" charset="0"/>
              </a:rPr>
              <a:t>Nguyên </a:t>
            </a:r>
            <a:r>
              <a:rPr lang="vi-VN" sz="4000" b="1" u="sng" dirty="0">
                <a:solidFill>
                  <a:srgbClr val="FF0000"/>
                </a:solidFill>
                <a:latin typeface="Tahoma" panose="020B0604030504040204" pitchFamily="34" charset="0"/>
                <a:ea typeface="Tahoma" panose="020B0604030504040204" pitchFamily="34" charset="0"/>
                <a:cs typeface="Tahoma" panose="020B0604030504040204" pitchFamily="34" charset="0"/>
              </a:rPr>
              <a:t>lý làm </a:t>
            </a:r>
            <a:r>
              <a:rPr lang="vi-VN" sz="4000" b="1" u="sng" dirty="0" smtClean="0">
                <a:solidFill>
                  <a:srgbClr val="FF0000"/>
                </a:solidFill>
                <a:latin typeface="Tahoma" panose="020B0604030504040204" pitchFamily="34" charset="0"/>
                <a:ea typeface="Tahoma" panose="020B0604030504040204" pitchFamily="34" charset="0"/>
                <a:cs typeface="Tahoma" panose="020B0604030504040204" pitchFamily="34" charset="0"/>
              </a:rPr>
              <a:t>việc</a:t>
            </a:r>
            <a:r>
              <a:rPr lang="en-US" sz="4000" b="1" u="sng"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r>
              <a:rPr lang="vi-VN" sz="4000" b="1" u="sng"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endParaRPr lang="en-US" sz="40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a:defRPr/>
            </a:pPr>
            <a:r>
              <a:rPr lang="en-US" sz="4000" b="1" dirty="0" smtClean="0">
                <a:latin typeface="Tahoma" panose="020B0604030504040204" pitchFamily="34" charset="0"/>
                <a:ea typeface="Tahoma" panose="020B0604030504040204" pitchFamily="34" charset="0"/>
                <a:cs typeface="Tahoma" panose="020B0604030504040204" pitchFamily="34" charset="0"/>
              </a:rPr>
              <a:t>	</a:t>
            </a:r>
            <a:r>
              <a:rPr lang="vi-VN" sz="4000" b="1" dirty="0" smtClean="0">
                <a:latin typeface="Tahoma" panose="020B0604030504040204" pitchFamily="34" charset="0"/>
                <a:ea typeface="Tahoma" panose="020B0604030504040204" pitchFamily="34" charset="0"/>
                <a:cs typeface="Tahoma" panose="020B0604030504040204" pitchFamily="34" charset="0"/>
              </a:rPr>
              <a:t>Khi </a:t>
            </a:r>
            <a:r>
              <a:rPr lang="vi-VN" sz="4000" b="1" dirty="0">
                <a:latin typeface="Tahoma" panose="020B0604030504040204" pitchFamily="34" charset="0"/>
                <a:ea typeface="Tahoma" panose="020B0604030504040204" pitchFamily="34" charset="0"/>
                <a:cs typeface="Tahoma" panose="020B0604030504040204" pitchFamily="34" charset="0"/>
              </a:rPr>
              <a:t>cấp điện cho </a:t>
            </a:r>
            <a:r>
              <a:rPr lang="vi-VN" sz="4000" b="1" dirty="0" smtClean="0">
                <a:latin typeface="Tahoma" panose="020B0604030504040204" pitchFamily="34" charset="0"/>
                <a:ea typeface="Tahoma" panose="020B0604030504040204" pitchFamily="34" charset="0"/>
                <a:cs typeface="Tahoma" panose="020B0604030504040204" pitchFamily="34" charset="0"/>
              </a:rPr>
              <a:t>b</a:t>
            </a:r>
            <a:r>
              <a:rPr lang="en-US" sz="4000" b="1" dirty="0">
                <a:latin typeface="Tahoma" panose="020B0604030504040204" pitchFamily="34" charset="0"/>
                <a:ea typeface="Tahoma" panose="020B0604030504040204" pitchFamily="34" charset="0"/>
                <a:cs typeface="Tahoma" panose="020B0604030504040204" pitchFamily="34" charset="0"/>
              </a:rPr>
              <a:t>à</a:t>
            </a:r>
            <a:r>
              <a:rPr lang="vi-VN" sz="4000" b="1" dirty="0" smtClean="0">
                <a:latin typeface="Tahoma" panose="020B0604030504040204" pitchFamily="34" charset="0"/>
                <a:ea typeface="Tahoma" panose="020B0604030504040204" pitchFamily="34" charset="0"/>
                <a:cs typeface="Tahoma" panose="020B0604030504040204" pitchFamily="34" charset="0"/>
              </a:rPr>
              <a:t>n </a:t>
            </a:r>
            <a:r>
              <a:rPr lang="vi-VN" sz="4000" b="1" dirty="0">
                <a:latin typeface="Tahoma" panose="020B0604030504040204" pitchFamily="34" charset="0"/>
                <a:ea typeface="Tahoma" panose="020B0604030504040204" pitchFamily="34" charset="0"/>
                <a:cs typeface="Tahoma" panose="020B0604030504040204" pitchFamily="34" charset="0"/>
              </a:rPr>
              <a:t>là và xoay bộ điều chỉnh nhiệt độ đến vị trí thích hợp với loại vải cần là, lúc này dòng điện truyền qua dây đốt nóng làm bàn là nóng lên. </a:t>
            </a:r>
            <a:r>
              <a:rPr lang="vi-VN" sz="4000" b="1" dirty="0" smtClean="0">
                <a:latin typeface="Tahoma" panose="020B0604030504040204" pitchFamily="34" charset="0"/>
                <a:ea typeface="Tahoma" panose="020B0604030504040204" pitchFamily="34" charset="0"/>
                <a:cs typeface="Tahoma" panose="020B0604030504040204" pitchFamily="34" charset="0"/>
              </a:rPr>
              <a:t>B</a:t>
            </a:r>
            <a:r>
              <a:rPr lang="en-US" sz="4000" b="1" dirty="0">
                <a:latin typeface="Tahoma" panose="020B0604030504040204" pitchFamily="34" charset="0"/>
                <a:ea typeface="Tahoma" panose="020B0604030504040204" pitchFamily="34" charset="0"/>
                <a:cs typeface="Tahoma" panose="020B0604030504040204" pitchFamily="34" charset="0"/>
              </a:rPr>
              <a:t>à</a:t>
            </a:r>
            <a:r>
              <a:rPr lang="vi-VN" sz="4000" b="1" dirty="0" smtClean="0">
                <a:latin typeface="Tahoma" panose="020B0604030504040204" pitchFamily="34" charset="0"/>
                <a:ea typeface="Tahoma" panose="020B0604030504040204" pitchFamily="34" charset="0"/>
                <a:cs typeface="Tahoma" panose="020B0604030504040204" pitchFamily="34" charset="0"/>
              </a:rPr>
              <a:t>n </a:t>
            </a:r>
            <a:r>
              <a:rPr lang="vi-VN" sz="4000" b="1" dirty="0">
                <a:latin typeface="Tahoma" panose="020B0604030504040204" pitchFamily="34" charset="0"/>
                <a:ea typeface="Tahoma" panose="020B0604030504040204" pitchFamily="34" charset="0"/>
                <a:cs typeface="Tahoma" panose="020B0604030504040204" pitchFamily="34" charset="0"/>
              </a:rPr>
              <a:t>là sẽ tự động ngắt và đóng dòng điện truyền qua dây đốt nóng để giữ nhiệt độ luôn ổn định giá trị nhiệt độ đã đặt </a:t>
            </a:r>
            <a:r>
              <a:rPr lang="vi-VN" sz="4000" b="1" dirty="0" smtClean="0">
                <a:latin typeface="Tahoma" panose="020B0604030504040204" pitchFamily="34" charset="0"/>
                <a:ea typeface="Tahoma" panose="020B0604030504040204" pitchFamily="34" charset="0"/>
                <a:cs typeface="Tahoma" panose="020B0604030504040204" pitchFamily="34" charset="0"/>
              </a:rPr>
              <a:t>trước</a:t>
            </a:r>
            <a:r>
              <a:rPr lang="en-US" sz="4000" b="1" dirty="0" smtClean="0">
                <a:latin typeface="Tahoma" panose="020B0604030504040204" pitchFamily="34" charset="0"/>
                <a:ea typeface="Tahoma" panose="020B0604030504040204" pitchFamily="34" charset="0"/>
                <a:cs typeface="Tahoma" panose="020B0604030504040204" pitchFamily="34" charset="0"/>
              </a:rPr>
              <a:t>.</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10"/>
          <p:cNvSpPr>
            <a:spLocks noChangeArrowheads="1"/>
          </p:cNvSpPr>
          <p:nvPr/>
        </p:nvSpPr>
        <p:spPr bwMode="auto">
          <a:xfrm>
            <a:off x="1703080" y="504825"/>
            <a:ext cx="386195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en-US" sz="3200" b="1" dirty="0">
                <a:solidFill>
                  <a:srgbClr val="FF3300"/>
                </a:solidFill>
                <a:latin typeface="Tahoma" panose="020B0604030504040204" pitchFamily="34" charset="0"/>
                <a:ea typeface="Tahoma" panose="020B0604030504040204" pitchFamily="34" charset="0"/>
                <a:cs typeface="Tahoma" panose="020B0604030504040204" pitchFamily="34" charset="0"/>
              </a:rPr>
              <a:t>c. Sử dụng bàn là </a:t>
            </a:r>
            <a:endParaRPr lang="en-US" altLang="en-US" sz="3200" b="1" dirty="0">
              <a:solidFill>
                <a:srgbClr val="FF3300"/>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 Box 5"/>
          <p:cNvSpPr txBox="1">
            <a:spLocks noChangeArrowheads="1"/>
          </p:cNvSpPr>
          <p:nvPr/>
        </p:nvSpPr>
        <p:spPr bwMode="auto">
          <a:xfrm>
            <a:off x="1691814" y="1273686"/>
            <a:ext cx="78446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en-US" sz="2800" b="1" dirty="0">
                <a:solidFill>
                  <a:schemeClr val="hlink"/>
                </a:solidFill>
                <a:latin typeface="Tahoma" panose="020B0604030504040204" pitchFamily="34" charset="0"/>
                <a:ea typeface="Tahoma" panose="020B0604030504040204" pitchFamily="34" charset="0"/>
                <a:cs typeface="Tahoma" panose="020B0604030504040204" pitchFamily="34" charset="0"/>
              </a:rPr>
              <a:t>* Các kí hiệu trên bộ điều chỉnh nhiệt độ</a:t>
            </a:r>
            <a:endParaRPr lang="en-US" altLang="en-US" sz="2800" b="1" dirty="0">
              <a:solidFill>
                <a:schemeClr val="hlink"/>
              </a:solidFill>
              <a:latin typeface="Tahoma" panose="020B0604030504040204" pitchFamily="34" charset="0"/>
              <a:ea typeface="Tahoma" panose="020B0604030504040204" pitchFamily="34" charset="0"/>
              <a:cs typeface="Tahoma" panose="020B0604030504040204" pitchFamily="34" charset="0"/>
            </a:endParaRPr>
          </a:p>
        </p:txBody>
      </p:sp>
      <p:pic>
        <p:nvPicPr>
          <p:cNvPr id="11271" name="Picture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227006" y="1273686"/>
            <a:ext cx="7905136" cy="663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10"/>
          <p:cNvSpPr>
            <a:spLocks noChangeArrowheads="1"/>
          </p:cNvSpPr>
          <p:nvPr/>
        </p:nvSpPr>
        <p:spPr bwMode="auto">
          <a:xfrm>
            <a:off x="2779714" y="95250"/>
            <a:ext cx="8016938"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en-US" sz="3500" b="1" dirty="0">
                <a:solidFill>
                  <a:srgbClr val="FF0000"/>
                </a:solidFill>
                <a:latin typeface="Tahoma" panose="020B0604030504040204" pitchFamily="34" charset="0"/>
                <a:ea typeface="Tahoma" panose="020B0604030504040204" pitchFamily="34" charset="0"/>
                <a:cs typeface="Tahoma" panose="020B0604030504040204" pitchFamily="34" charset="0"/>
              </a:rPr>
              <a:t>Bảng 9.2. Quy trình sử dụng bàn là</a:t>
            </a:r>
            <a:endParaRPr lang="en-US" altLang="en-US" sz="35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12295" name="Audio 1">
            <a:hlinkClick r:id="" action="ppaction://media"/>
          </p:cNvPr>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9906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4138" y="726192"/>
            <a:ext cx="11209283" cy="59881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ustDataLst>
      <p:tags r:id="rId3"/>
    </p:custData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10"/>
          <p:cNvSpPr>
            <a:spLocks noChangeArrowheads="1"/>
          </p:cNvSpPr>
          <p:nvPr/>
        </p:nvSpPr>
        <p:spPr bwMode="auto">
          <a:xfrm>
            <a:off x="2779714" y="95250"/>
            <a:ext cx="8016938"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en-US" sz="3500" b="1" dirty="0">
                <a:solidFill>
                  <a:srgbClr val="FF0000"/>
                </a:solidFill>
                <a:latin typeface="Tahoma" panose="020B0604030504040204" pitchFamily="34" charset="0"/>
                <a:ea typeface="Tahoma" panose="020B0604030504040204" pitchFamily="34" charset="0"/>
                <a:cs typeface="Tahoma" panose="020B0604030504040204" pitchFamily="34" charset="0"/>
              </a:rPr>
              <a:t>Bảng 9.2. Quy trình sử dụng bàn là</a:t>
            </a:r>
            <a:endParaRPr lang="en-US" altLang="en-US" sz="35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12297" name="Picture 2" descr="Screen Clippin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315311" y="726192"/>
            <a:ext cx="11524592" cy="59794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ustDataLst>
      <p:tags r:id="rId2"/>
    </p:custData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10"/>
          <p:cNvSpPr>
            <a:spLocks noChangeArrowheads="1"/>
          </p:cNvSpPr>
          <p:nvPr/>
        </p:nvSpPr>
        <p:spPr bwMode="auto">
          <a:xfrm>
            <a:off x="2779714" y="95250"/>
            <a:ext cx="8016938"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en-US" sz="3500" b="1" dirty="0">
                <a:solidFill>
                  <a:srgbClr val="FF0000"/>
                </a:solidFill>
                <a:latin typeface="Tahoma" panose="020B0604030504040204" pitchFamily="34" charset="0"/>
                <a:ea typeface="Tahoma" panose="020B0604030504040204" pitchFamily="34" charset="0"/>
                <a:cs typeface="Tahoma" panose="020B0604030504040204" pitchFamily="34" charset="0"/>
              </a:rPr>
              <a:t>Bảng 9.2. Quy trình sử dụng bàn là</a:t>
            </a:r>
            <a:endParaRPr lang="en-US" altLang="en-US" sz="35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12298" name="Picture 3" descr="Screen Clippin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72966" y="867103"/>
            <a:ext cx="11351172" cy="57859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ustDataLst>
      <p:tags r:id="rId2"/>
    </p:custData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6274677" y="4891605"/>
            <a:ext cx="54864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vi-VN" altLang="en-US" sz="2800" b="1" dirty="0">
                <a:solidFill>
                  <a:schemeClr val="tx2"/>
                </a:solidFill>
              </a:rPr>
              <a:t>Hình 9.4. Cấu tạo của đèn LED </a:t>
            </a:r>
            <a:endParaRPr lang="en-US" altLang="en-US" sz="2800" b="1" dirty="0">
              <a:solidFill>
                <a:schemeClr val="tx2"/>
              </a:solidFill>
            </a:endParaRPr>
          </a:p>
        </p:txBody>
      </p:sp>
      <p:sp>
        <p:nvSpPr>
          <p:cNvPr id="18" name="Text Box 5"/>
          <p:cNvSpPr txBox="1">
            <a:spLocks noChangeArrowheads="1"/>
          </p:cNvSpPr>
          <p:nvPr/>
        </p:nvSpPr>
        <p:spPr bwMode="auto">
          <a:xfrm>
            <a:off x="360828" y="404976"/>
            <a:ext cx="7248525" cy="630942"/>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500" b="1" dirty="0">
                <a:cs typeface="Times New Roman" panose="02020603050405020304" pitchFamily="18" charset="0"/>
              </a:rPr>
              <a:t>1.2. Đèn LED (Light Emitting Diode)</a:t>
            </a:r>
            <a:endParaRPr lang="en-US" altLang="en-US" sz="3500" b="1" dirty="0">
              <a:cs typeface="Times New Roman" panose="02020603050405020304" pitchFamily="18" charset="0"/>
            </a:endParaRPr>
          </a:p>
        </p:txBody>
      </p:sp>
      <p:sp>
        <p:nvSpPr>
          <p:cNvPr id="13325" name="Rectangle 1"/>
          <p:cNvSpPr>
            <a:spLocks noChangeArrowheads="1"/>
          </p:cNvSpPr>
          <p:nvPr/>
        </p:nvSpPr>
        <p:spPr bwMode="auto">
          <a:xfrm>
            <a:off x="621109" y="1144223"/>
            <a:ext cx="6046848" cy="63094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500" b="1" dirty="0">
                <a:cs typeface="Times New Roman" panose="02020603050405020304" pitchFamily="18" charset="0"/>
              </a:rPr>
              <a:t>a. Cấu tạo và thông số kĩ thuật</a:t>
            </a:r>
            <a:endParaRPr lang="en-US" altLang="en-US" sz="3500" b="1" dirty="0">
              <a:cs typeface="Times New Roman" panose="02020603050405020304" pitchFamily="18" charset="0"/>
            </a:endParaRPr>
          </a:p>
        </p:txBody>
      </p:sp>
      <p:sp>
        <p:nvSpPr>
          <p:cNvPr id="19" name="Text Box 5"/>
          <p:cNvSpPr txBox="1">
            <a:spLocks noChangeArrowheads="1"/>
          </p:cNvSpPr>
          <p:nvPr/>
        </p:nvSpPr>
        <p:spPr bwMode="auto">
          <a:xfrm>
            <a:off x="621109" y="1883470"/>
            <a:ext cx="5464381"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3500" b="1" i="1" dirty="0">
                <a:cs typeface="Times New Roman" panose="02020603050405020304" pitchFamily="18" charset="0"/>
              </a:rPr>
              <a:t>Em hãy quan sát </a:t>
            </a:r>
            <a:r>
              <a:rPr lang="en-US" altLang="en-US" sz="3500" b="1" i="1" dirty="0" smtClean="0">
                <a:cs typeface="Times New Roman" panose="02020603050405020304" pitchFamily="18" charset="0"/>
              </a:rPr>
              <a:t>hình </a:t>
            </a:r>
            <a:r>
              <a:rPr lang="en-US" altLang="en-US" sz="3500" b="1" i="1" dirty="0">
                <a:cs typeface="Times New Roman" panose="02020603050405020304" pitchFamily="18" charset="0"/>
              </a:rPr>
              <a:t>9.4 và chỉ ra các bộ phận chính của đèn LED </a:t>
            </a:r>
            <a:r>
              <a:rPr lang="en-US" altLang="en-US" sz="3500" b="1" i="1" dirty="0" smtClean="0">
                <a:cs typeface="Times New Roman" panose="02020603050405020304" pitchFamily="18" charset="0"/>
              </a:rPr>
              <a:t>tương ứng với </a:t>
            </a:r>
            <a:r>
              <a:rPr lang="en-US" altLang="en-US" sz="3500" b="1" i="1" dirty="0">
                <a:cs typeface="Times New Roman" panose="02020603050405020304" pitchFamily="18" charset="0"/>
              </a:rPr>
              <a:t>những mô tả dưới đây</a:t>
            </a:r>
            <a:r>
              <a:rPr lang="en-US" altLang="en-US" sz="3500" b="1" i="1" dirty="0" smtClean="0">
                <a:cs typeface="Times New Roman" panose="02020603050405020304" pitchFamily="18" charset="0"/>
              </a:rPr>
              <a:t>:</a:t>
            </a:r>
            <a:endParaRPr lang="en-US" altLang="en-US" sz="3500" b="1" i="1" dirty="0" smtClean="0">
              <a:cs typeface="Times New Roman" panose="02020603050405020304" pitchFamily="18" charset="0"/>
            </a:endParaRPr>
          </a:p>
          <a:p>
            <a:pPr marL="457200" indent="-457200" algn="just">
              <a:buFontTx/>
              <a:buChar char="-"/>
            </a:pPr>
            <a:r>
              <a:rPr lang="en-US" altLang="en-US" sz="4500" b="1" dirty="0" smtClean="0">
                <a:cs typeface="Times New Roman" panose="02020603050405020304" pitchFamily="18" charset="0"/>
              </a:rPr>
              <a:t>Vỏ đèn</a:t>
            </a:r>
            <a:endParaRPr lang="en-US" altLang="en-US" sz="4500" b="1" dirty="0" smtClean="0">
              <a:cs typeface="Times New Roman" panose="02020603050405020304" pitchFamily="18" charset="0"/>
            </a:endParaRPr>
          </a:p>
          <a:p>
            <a:pPr marL="457200" indent="-457200" algn="just">
              <a:buFontTx/>
              <a:buChar char="-"/>
            </a:pPr>
            <a:r>
              <a:rPr lang="en-US" altLang="en-US" sz="4500" b="1" dirty="0" smtClean="0">
                <a:cs typeface="Times New Roman" panose="02020603050405020304" pitchFamily="18" charset="0"/>
              </a:rPr>
              <a:t>Bộ nguồn</a:t>
            </a:r>
            <a:endParaRPr lang="en-US" altLang="en-US" sz="4500" b="1" dirty="0" smtClean="0">
              <a:cs typeface="Times New Roman" panose="02020603050405020304" pitchFamily="18" charset="0"/>
            </a:endParaRPr>
          </a:p>
          <a:p>
            <a:pPr marL="457200" indent="-457200" algn="just">
              <a:buFontTx/>
              <a:buChar char="-"/>
            </a:pPr>
            <a:r>
              <a:rPr lang="en-US" altLang="en-US" sz="4500" b="1" dirty="0" smtClean="0">
                <a:cs typeface="Times New Roman" panose="02020603050405020304" pitchFamily="18" charset="0"/>
              </a:rPr>
              <a:t>Bảng mạch LED.</a:t>
            </a:r>
            <a:endParaRPr lang="en-US" altLang="en-US" sz="4500" b="1" dirty="0">
              <a:cs typeface="Times New Roman" panose="02020603050405020304" pitchFamily="18" charset="0"/>
            </a:endParaRPr>
          </a:p>
        </p:txBody>
      </p:sp>
      <p:pic>
        <p:nvPicPr>
          <p:cNvPr id="13327" name="Picture 16" descr="Screen Clipping"/>
          <p:cNvPicPr>
            <a:picLocks noChangeAspect="1"/>
          </p:cNvPicPr>
          <p:nvPr/>
        </p:nvPicPr>
        <p:blipFill>
          <a:blip r:embed="rId1">
            <a:extLst>
              <a:ext uri="{28A0092B-C50C-407E-A947-70E740481C1C}">
                <a14:useLocalDpi xmlns:a14="http://schemas.microsoft.com/office/drawing/2010/main" val="0"/>
              </a:ext>
            </a:extLst>
          </a:blip>
          <a:srcRect l="-2029" t="-368" r="2029" b="14503"/>
          <a:stretch>
            <a:fillRect/>
          </a:stretch>
        </p:blipFill>
        <p:spPr bwMode="auto">
          <a:xfrm>
            <a:off x="7609353" y="404976"/>
            <a:ext cx="4539620" cy="43783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1"/>
          <a:srcRect l="20718" t="17995" r="19304" b="12823"/>
          <a:stretch>
            <a:fillRect/>
          </a:stretch>
        </p:blipFill>
        <p:spPr>
          <a:xfrm>
            <a:off x="693683" y="1087820"/>
            <a:ext cx="10799379" cy="55652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10"/>
          <p:cNvSpPr>
            <a:spLocks noChangeArrowheads="1"/>
          </p:cNvSpPr>
          <p:nvPr/>
        </p:nvSpPr>
        <p:spPr bwMode="auto">
          <a:xfrm>
            <a:off x="1083554" y="282334"/>
            <a:ext cx="10015370" cy="55399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000" b="1" dirty="0">
                <a:solidFill>
                  <a:srgbClr val="FF0000"/>
                </a:solidFill>
              </a:rPr>
              <a:t>Bảng 9.3. Thông số kĩ thuật cơ bản của một số loại đèn LED</a:t>
            </a:r>
            <a:endParaRPr lang="en-US" altLang="en-US" sz="3000" b="1"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5"/>
          <p:cNvSpPr txBox="1">
            <a:spLocks noChangeArrowheads="1"/>
          </p:cNvSpPr>
          <p:nvPr/>
        </p:nvSpPr>
        <p:spPr bwMode="auto">
          <a:xfrm>
            <a:off x="360828" y="404976"/>
            <a:ext cx="7248525" cy="630942"/>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500" b="1" dirty="0">
                <a:cs typeface="Times New Roman" panose="02020603050405020304" pitchFamily="18" charset="0"/>
              </a:rPr>
              <a:t>1.2. Đèn LED (Light Emitting Diode)</a:t>
            </a:r>
            <a:endParaRPr lang="en-US" altLang="en-US" sz="3500" b="1" dirty="0">
              <a:cs typeface="Times New Roman" panose="02020603050405020304" pitchFamily="18" charset="0"/>
            </a:endParaRPr>
          </a:p>
        </p:txBody>
      </p:sp>
      <p:sp>
        <p:nvSpPr>
          <p:cNvPr id="13325" name="Rectangle 1"/>
          <p:cNvSpPr>
            <a:spLocks noChangeArrowheads="1"/>
          </p:cNvSpPr>
          <p:nvPr/>
        </p:nvSpPr>
        <p:spPr bwMode="auto">
          <a:xfrm>
            <a:off x="621109" y="1144223"/>
            <a:ext cx="6046848" cy="63094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500" b="1" dirty="0">
                <a:cs typeface="Times New Roman" panose="02020603050405020304" pitchFamily="18" charset="0"/>
              </a:rPr>
              <a:t>a. Cấu tạo và thông số kĩ thuật</a:t>
            </a:r>
            <a:endParaRPr lang="en-US" altLang="en-US" sz="3500" b="1" dirty="0">
              <a:cs typeface="Times New Roman" panose="02020603050405020304" pitchFamily="18" charset="0"/>
            </a:endParaRPr>
          </a:p>
        </p:txBody>
      </p:sp>
      <p:sp>
        <p:nvSpPr>
          <p:cNvPr id="7" name="Rectangle 6"/>
          <p:cNvSpPr/>
          <p:nvPr/>
        </p:nvSpPr>
        <p:spPr>
          <a:xfrm>
            <a:off x="621109" y="1876106"/>
            <a:ext cx="11288110" cy="2785378"/>
          </a:xfrm>
          <a:prstGeom prst="rect">
            <a:avLst/>
          </a:prstGeom>
        </p:spPr>
        <p:txBody>
          <a:bodyPr wrap="square">
            <a:spAutoFit/>
          </a:bodyPr>
          <a:lstStyle/>
          <a:p>
            <a:pPr>
              <a:defRPr/>
            </a:pPr>
            <a:r>
              <a:rPr lang="vi-VN" sz="3500" b="1" dirty="0">
                <a:latin typeface="+mj-lt"/>
                <a:ea typeface="+mj-ea"/>
                <a:cs typeface="Times New Roman" panose="02020603050405020304" pitchFamily="18" charset="0"/>
              </a:rPr>
              <a:t> </a:t>
            </a:r>
            <a:r>
              <a:rPr lang="en-US" sz="3500" b="1" dirty="0" smtClean="0">
                <a:latin typeface="Times New Roman" panose="02020603050405020304" pitchFamily="18" charset="0"/>
                <a:ea typeface="+mj-ea"/>
                <a:cs typeface="Times New Roman" panose="02020603050405020304" pitchFamily="18" charset="0"/>
              </a:rPr>
              <a:t>- Chức năng: Đèn LED sử dụng điện năng để phát sáng</a:t>
            </a:r>
            <a:endParaRPr lang="en-US" sz="3500" b="1" dirty="0">
              <a:latin typeface="Times New Roman" panose="02020603050405020304" pitchFamily="18" charset="0"/>
              <a:ea typeface="+mj-ea"/>
              <a:cs typeface="Times New Roman" panose="02020603050405020304" pitchFamily="18" charset="0"/>
            </a:endParaRPr>
          </a:p>
          <a:p>
            <a:pPr>
              <a:defRPr/>
            </a:pPr>
            <a:r>
              <a:rPr lang="vi-VN" sz="3500" b="1" dirty="0">
                <a:latin typeface="Times New Roman" panose="02020603050405020304" pitchFamily="18" charset="0"/>
                <a:ea typeface="+mj-ea"/>
                <a:cs typeface="Times New Roman" panose="02020603050405020304" pitchFamily="18" charset="0"/>
              </a:rPr>
              <a:t> </a:t>
            </a:r>
            <a:r>
              <a:rPr lang="en-US" sz="3500" b="1" dirty="0" smtClean="0">
                <a:latin typeface="Times New Roman" panose="02020603050405020304" pitchFamily="18" charset="0"/>
                <a:ea typeface="+mj-ea"/>
                <a:cs typeface="Times New Roman" panose="02020603050405020304" pitchFamily="18" charset="0"/>
              </a:rPr>
              <a:t>- C</a:t>
            </a:r>
            <a:r>
              <a:rPr lang="vi-VN" sz="3500" b="1" dirty="0" smtClean="0">
                <a:latin typeface="Times New Roman" panose="02020603050405020304" pitchFamily="18" charset="0"/>
                <a:ea typeface="+mj-ea"/>
                <a:cs typeface="Times New Roman" panose="02020603050405020304" pitchFamily="18" charset="0"/>
              </a:rPr>
              <a:t>ó </a:t>
            </a:r>
            <a:r>
              <a:rPr lang="vi-VN" sz="3500" b="1" dirty="0">
                <a:latin typeface="Times New Roman" panose="02020603050405020304" pitchFamily="18" charset="0"/>
                <a:ea typeface="+mj-ea"/>
                <a:cs typeface="Times New Roman" panose="02020603050405020304" pitchFamily="18" charset="0"/>
              </a:rPr>
              <a:t>cấu tạo </a:t>
            </a:r>
            <a:r>
              <a:rPr lang="vi-VN" sz="3500" b="1" dirty="0" smtClean="0">
                <a:latin typeface="Times New Roman" panose="02020603050405020304" pitchFamily="18" charset="0"/>
                <a:ea typeface="+mj-ea"/>
                <a:cs typeface="Times New Roman" panose="02020603050405020304" pitchFamily="18" charset="0"/>
              </a:rPr>
              <a:t>gồm</a:t>
            </a:r>
            <a:r>
              <a:rPr lang="en-US" sz="3500" b="1" dirty="0" smtClean="0">
                <a:latin typeface="Times New Roman" panose="02020603050405020304" pitchFamily="18" charset="0"/>
                <a:ea typeface="+mj-ea"/>
                <a:cs typeface="Times New Roman" panose="02020603050405020304" pitchFamily="18" charset="0"/>
              </a:rPr>
              <a:t>: </a:t>
            </a:r>
            <a:r>
              <a:rPr lang="vi-VN" sz="3500" b="1" dirty="0" smtClean="0">
                <a:latin typeface="Times New Roman" panose="02020603050405020304" pitchFamily="18" charset="0"/>
                <a:ea typeface="+mj-ea"/>
                <a:cs typeface="Times New Roman" panose="02020603050405020304" pitchFamily="18" charset="0"/>
              </a:rPr>
              <a:t> </a:t>
            </a:r>
            <a:endParaRPr lang="en-US" sz="3500" b="1" dirty="0" smtClean="0">
              <a:latin typeface="Times New Roman" panose="02020603050405020304" pitchFamily="18" charset="0"/>
              <a:ea typeface="+mj-ea"/>
              <a:cs typeface="Times New Roman" panose="02020603050405020304" pitchFamily="18" charset="0"/>
            </a:endParaRPr>
          </a:p>
          <a:p>
            <a:pPr algn="just"/>
            <a:r>
              <a:rPr lang="en-US" altLang="en-US" sz="3500" b="1" dirty="0" smtClean="0">
                <a:latin typeface="Times New Roman" panose="02020603050405020304" pitchFamily="18" charset="0"/>
                <a:cs typeface="Times New Roman" panose="02020603050405020304" pitchFamily="18" charset="0"/>
              </a:rPr>
              <a:t>+ Vỏ </a:t>
            </a:r>
            <a:r>
              <a:rPr lang="en-US" altLang="en-US" sz="3500" b="1" dirty="0">
                <a:latin typeface="Times New Roman" panose="02020603050405020304" pitchFamily="18" charset="0"/>
                <a:cs typeface="Times New Roman" panose="02020603050405020304" pitchFamily="18" charset="0"/>
              </a:rPr>
              <a:t>đèn</a:t>
            </a:r>
            <a:endParaRPr lang="en-US" altLang="en-US" sz="3500" b="1" dirty="0">
              <a:latin typeface="Times New Roman" panose="02020603050405020304" pitchFamily="18" charset="0"/>
              <a:cs typeface="Times New Roman" panose="02020603050405020304" pitchFamily="18" charset="0"/>
            </a:endParaRPr>
          </a:p>
          <a:p>
            <a:pPr algn="just"/>
            <a:r>
              <a:rPr lang="en-US" altLang="en-US" sz="3500" b="1" dirty="0" smtClean="0">
                <a:latin typeface="Times New Roman" panose="02020603050405020304" pitchFamily="18" charset="0"/>
                <a:cs typeface="Times New Roman" panose="02020603050405020304" pitchFamily="18" charset="0"/>
              </a:rPr>
              <a:t>+ Bộ </a:t>
            </a:r>
            <a:r>
              <a:rPr lang="en-US" altLang="en-US" sz="3500" b="1" dirty="0">
                <a:latin typeface="Times New Roman" panose="02020603050405020304" pitchFamily="18" charset="0"/>
                <a:cs typeface="Times New Roman" panose="02020603050405020304" pitchFamily="18" charset="0"/>
              </a:rPr>
              <a:t>nguồn</a:t>
            </a:r>
            <a:endParaRPr lang="en-US" altLang="en-US" sz="3500" b="1" dirty="0">
              <a:latin typeface="Times New Roman" panose="02020603050405020304" pitchFamily="18" charset="0"/>
              <a:cs typeface="Times New Roman" panose="02020603050405020304" pitchFamily="18" charset="0"/>
            </a:endParaRPr>
          </a:p>
          <a:p>
            <a:pPr algn="just"/>
            <a:r>
              <a:rPr lang="en-US" altLang="en-US" sz="3500" b="1" dirty="0" smtClean="0">
                <a:latin typeface="Times New Roman" panose="02020603050405020304" pitchFamily="18" charset="0"/>
                <a:cs typeface="Times New Roman" panose="02020603050405020304" pitchFamily="18" charset="0"/>
              </a:rPr>
              <a:t>+ Bảng </a:t>
            </a:r>
            <a:r>
              <a:rPr lang="en-US" altLang="en-US" sz="3500" b="1" dirty="0">
                <a:latin typeface="Times New Roman" panose="02020603050405020304" pitchFamily="18" charset="0"/>
                <a:cs typeface="Times New Roman" panose="02020603050405020304" pitchFamily="18" charset="0"/>
              </a:rPr>
              <a:t>mạch LED</a:t>
            </a:r>
            <a:r>
              <a:rPr lang="en-US" altLang="en-US" sz="3500" b="1" dirty="0" smtClean="0">
                <a:latin typeface="Times New Roman" panose="02020603050405020304" pitchFamily="18" charset="0"/>
                <a:cs typeface="Times New Roman" panose="02020603050405020304" pitchFamily="18" charset="0"/>
              </a:rPr>
              <a:t>.</a:t>
            </a:r>
            <a:endParaRPr lang="en-US" sz="3500" b="1" dirty="0">
              <a:latin typeface="+mj-lt"/>
            </a:endParaRPr>
          </a:p>
        </p:txBody>
      </p:sp>
      <p:pic>
        <p:nvPicPr>
          <p:cNvPr id="32770" name="Picture 2" descr="Đèn led dân dụng loại nào tốt cho người tiêu dù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81902" y="2615353"/>
            <a:ext cx="6574221" cy="38800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2"/>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Đèn LED dây H5050/120P - Chiếu sáng trang trí, hắt trần tuyệt đẹ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4532" y="890749"/>
            <a:ext cx="3366527" cy="27898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Rectangle 1"/>
          <p:cNvSpPr>
            <a:spLocks noChangeArrowheads="1"/>
          </p:cNvSpPr>
          <p:nvPr/>
        </p:nvSpPr>
        <p:spPr bwMode="auto">
          <a:xfrm>
            <a:off x="826061" y="135231"/>
            <a:ext cx="4360794" cy="63094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500" b="1" dirty="0" smtClean="0">
                <a:cs typeface="Times New Roman" panose="02020603050405020304" pitchFamily="18" charset="0"/>
              </a:rPr>
              <a:t>Một số kiểu đèn led</a:t>
            </a:r>
            <a:endParaRPr lang="en-US" altLang="en-US" sz="3500" b="1" dirty="0">
              <a:cs typeface="Times New Roman" panose="02020603050405020304" pitchFamily="18" charset="0"/>
            </a:endParaRPr>
          </a:p>
        </p:txBody>
      </p:sp>
      <p:pic>
        <p:nvPicPr>
          <p:cNvPr id="37894" name="Picture 6" descr="Dây Đèn Led Trang Trí 220VAC Giá Rẻ Hà Nội - Linh Kiện 3M | Linh Kiện Điện  Tử 3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8678" y="804652"/>
            <a:ext cx="4621925" cy="28759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7896" name="Picture 8" descr="Đèn LED pha Điện Quang ĐQ LEDFL04 150 (150W, IP65) – Điện Quang Sh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49" y="3805211"/>
            <a:ext cx="3363803" cy="28751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7898" name="Picture 10" descr="Bóng Đèn Led Chữ U 24W - Tiết Kiệm Điện ✓ Công Nghệ &amp; Điện Tử | Sahadeal.v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4538" y="3850263"/>
            <a:ext cx="3679935" cy="28194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7900" name="Picture 12" descr="TOP] 10 loại đèn led phổ biến nhất trên thị trường Việt Nam - Vival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8677" y="3850263"/>
            <a:ext cx="4621925" cy="28301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7902" name="Picture 14" descr="Đèn Led Búp (Bulb) Trụ Thân Nhựa HG 48W - Led Hoàng G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0662" y="890749"/>
            <a:ext cx="3553811" cy="27409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1"/>
          <a:srcRect l="18658" t="49030" r="15426" b="26186"/>
          <a:stretch>
            <a:fillRect/>
          </a:stretch>
        </p:blipFill>
        <p:spPr>
          <a:xfrm>
            <a:off x="532580" y="331074"/>
            <a:ext cx="11020097" cy="2916623"/>
          </a:xfrm>
          <a:prstGeom prst="rect">
            <a:avLst/>
          </a:prstGeom>
          <a:ln w="228600" cap="sq" cmpd="thickThin">
            <a:solidFill>
              <a:srgbClr val="000000"/>
            </a:solidFill>
            <a:prstDash val="solid"/>
            <a:miter lim="800000"/>
            <a:headEnd/>
            <a:tailEnd/>
          </a:ln>
          <a:effectLst>
            <a:innerShdw blurRad="76200">
              <a:srgbClr val="000000"/>
            </a:innerShdw>
          </a:effectLst>
        </p:spPr>
      </p:pic>
      <p:sp>
        <p:nvSpPr>
          <p:cNvPr id="3" name="Rectangle 2"/>
          <p:cNvSpPr/>
          <p:nvPr/>
        </p:nvSpPr>
        <p:spPr>
          <a:xfrm>
            <a:off x="532580" y="3689788"/>
            <a:ext cx="11433449" cy="2554545"/>
          </a:xfrm>
          <a:prstGeom prst="rect">
            <a:avLst/>
          </a:prstGeom>
        </p:spPr>
        <p:txBody>
          <a:bodyPr wrap="square">
            <a:spAutoFit/>
          </a:bodyPr>
          <a:lstStyle/>
          <a:p>
            <a:pPr>
              <a:defRPr/>
            </a:pPr>
            <a:r>
              <a:rPr lang="es-ES" sz="4000" b="1" dirty="0">
                <a:latin typeface="Times New Roman" panose="02020603050405020304" pitchFamily="18" charset="0"/>
                <a:ea typeface="+mj-ea"/>
                <a:cs typeface="Times New Roman" panose="02020603050405020304" pitchFamily="18" charset="0"/>
              </a:rPr>
              <a:t>b. </a:t>
            </a:r>
            <a:r>
              <a:rPr lang="es-ES" sz="4000" b="1" dirty="0" err="1">
                <a:latin typeface="Times New Roman" panose="02020603050405020304" pitchFamily="18" charset="0"/>
                <a:ea typeface="+mj-ea"/>
                <a:cs typeface="Times New Roman" panose="02020603050405020304" pitchFamily="18" charset="0"/>
              </a:rPr>
              <a:t>Nguyên</a:t>
            </a:r>
            <a:r>
              <a:rPr lang="es-ES" sz="4000" b="1" dirty="0">
                <a:latin typeface="Times New Roman" panose="02020603050405020304" pitchFamily="18" charset="0"/>
                <a:ea typeface="+mj-ea"/>
                <a:cs typeface="Times New Roman" panose="02020603050405020304" pitchFamily="18" charset="0"/>
              </a:rPr>
              <a:t> </a:t>
            </a:r>
            <a:r>
              <a:rPr lang="es-ES" sz="4000" b="1" dirty="0" err="1">
                <a:latin typeface="Times New Roman" panose="02020603050405020304" pitchFamily="18" charset="0"/>
                <a:ea typeface="+mj-ea"/>
                <a:cs typeface="Times New Roman" panose="02020603050405020304" pitchFamily="18" charset="0"/>
              </a:rPr>
              <a:t>lý</a:t>
            </a:r>
            <a:r>
              <a:rPr lang="es-ES" sz="4000" b="1" dirty="0">
                <a:latin typeface="Times New Roman" panose="02020603050405020304" pitchFamily="18" charset="0"/>
                <a:ea typeface="+mj-ea"/>
                <a:cs typeface="Times New Roman" panose="02020603050405020304" pitchFamily="18" charset="0"/>
              </a:rPr>
              <a:t> </a:t>
            </a:r>
            <a:r>
              <a:rPr lang="es-ES" sz="4000" b="1" dirty="0" err="1">
                <a:latin typeface="Times New Roman" panose="02020603050405020304" pitchFamily="18" charset="0"/>
                <a:ea typeface="+mj-ea"/>
                <a:cs typeface="Times New Roman" panose="02020603050405020304" pitchFamily="18" charset="0"/>
              </a:rPr>
              <a:t>làm</a:t>
            </a:r>
            <a:r>
              <a:rPr lang="es-ES" sz="4000" b="1" dirty="0">
                <a:latin typeface="Times New Roman" panose="02020603050405020304" pitchFamily="18" charset="0"/>
                <a:ea typeface="+mj-ea"/>
                <a:cs typeface="Times New Roman" panose="02020603050405020304" pitchFamily="18" charset="0"/>
              </a:rPr>
              <a:t> </a:t>
            </a:r>
            <a:r>
              <a:rPr lang="es-ES" sz="4000" b="1" dirty="0" err="1">
                <a:latin typeface="Times New Roman" panose="02020603050405020304" pitchFamily="18" charset="0"/>
                <a:ea typeface="+mj-ea"/>
                <a:cs typeface="Times New Roman" panose="02020603050405020304" pitchFamily="18" charset="0"/>
              </a:rPr>
              <a:t>việc</a:t>
            </a:r>
            <a:endParaRPr lang="en-US" sz="4000" b="1" dirty="0">
              <a:latin typeface="Times New Roman" panose="02020603050405020304" pitchFamily="18" charset="0"/>
              <a:ea typeface="+mj-ea"/>
              <a:cs typeface="Times New Roman" panose="02020603050405020304" pitchFamily="18" charset="0"/>
            </a:endParaRPr>
          </a:p>
          <a:p>
            <a:pPr>
              <a:defRPr/>
            </a:pPr>
            <a:r>
              <a:rPr lang="en-US" sz="4000" b="1" dirty="0" smtClean="0">
                <a:latin typeface="Times New Roman" panose="02020603050405020304" pitchFamily="18" charset="0"/>
                <a:ea typeface="+mj-ea"/>
                <a:cs typeface="Times New Roman" panose="02020603050405020304" pitchFamily="18" charset="0"/>
              </a:rPr>
              <a:t>	</a:t>
            </a:r>
            <a:r>
              <a:rPr lang="vi-VN" sz="4000" b="1" dirty="0" smtClean="0">
                <a:latin typeface="Times New Roman" panose="02020603050405020304" pitchFamily="18" charset="0"/>
                <a:ea typeface="+mj-ea"/>
                <a:cs typeface="Times New Roman" panose="02020603050405020304" pitchFamily="18" charset="0"/>
              </a:rPr>
              <a:t>Khi </a:t>
            </a:r>
            <a:r>
              <a:rPr lang="vi-VN" sz="4000" b="1" dirty="0">
                <a:latin typeface="Times New Roman" panose="02020603050405020304" pitchFamily="18" charset="0"/>
                <a:ea typeface="+mj-ea"/>
                <a:cs typeface="Times New Roman" panose="02020603050405020304" pitchFamily="18" charset="0"/>
              </a:rPr>
              <a:t>cấp điện cho đèn LED, bộ nguồn trong đèn sẽ biến đổi dòng điện và truyền </a:t>
            </a:r>
            <a:r>
              <a:rPr lang="en-US" sz="4000" b="1" dirty="0" smtClean="0">
                <a:latin typeface="Times New Roman" panose="02020603050405020304" pitchFamily="18" charset="0"/>
                <a:ea typeface="+mj-ea"/>
                <a:cs typeface="Times New Roman" panose="02020603050405020304" pitchFamily="18" charset="0"/>
              </a:rPr>
              <a:t>dòng điện </a:t>
            </a:r>
            <a:r>
              <a:rPr lang="vi-VN" sz="4000" b="1" dirty="0" smtClean="0">
                <a:latin typeface="Times New Roman" panose="02020603050405020304" pitchFamily="18" charset="0"/>
                <a:ea typeface="+mj-ea"/>
                <a:cs typeface="Times New Roman" panose="02020603050405020304" pitchFamily="18" charset="0"/>
              </a:rPr>
              <a:t>đến </a:t>
            </a:r>
            <a:r>
              <a:rPr lang="vi-VN" sz="4000" b="1" dirty="0">
                <a:latin typeface="Times New Roman" panose="02020603050405020304" pitchFamily="18" charset="0"/>
                <a:ea typeface="+mj-ea"/>
                <a:cs typeface="Times New Roman" panose="02020603050405020304" pitchFamily="18" charset="0"/>
              </a:rPr>
              <a:t>bảng </a:t>
            </a:r>
            <a:r>
              <a:rPr lang="vi-VN" sz="4000" b="1" dirty="0" smtClean="0">
                <a:latin typeface="Times New Roman" panose="02020603050405020304" pitchFamily="18" charset="0"/>
                <a:ea typeface="+mj-ea"/>
                <a:cs typeface="Times New Roman" panose="02020603050405020304" pitchFamily="18" charset="0"/>
              </a:rPr>
              <a:t>mạch </a:t>
            </a:r>
            <a:r>
              <a:rPr lang="vi-VN" sz="4000" b="1" dirty="0">
                <a:latin typeface="Times New Roman" panose="02020603050405020304" pitchFamily="18" charset="0"/>
                <a:ea typeface="+mj-ea"/>
                <a:cs typeface="Times New Roman" panose="02020603050405020304" pitchFamily="18" charset="0"/>
              </a:rPr>
              <a:t>LED, làm đèn phát </a:t>
            </a:r>
            <a:r>
              <a:rPr lang="vi-VN" sz="4000" b="1" dirty="0" smtClean="0">
                <a:latin typeface="Times New Roman" panose="02020603050405020304" pitchFamily="18" charset="0"/>
                <a:ea typeface="+mj-ea"/>
                <a:cs typeface="Times New Roman" panose="02020603050405020304" pitchFamily="18" charset="0"/>
              </a:rPr>
              <a:t>sáng</a:t>
            </a:r>
            <a:r>
              <a:rPr lang="en-US" sz="4000" b="1" dirty="0" smtClean="0">
                <a:latin typeface="Times New Roman" panose="02020603050405020304" pitchFamily="18" charset="0"/>
                <a:ea typeface="+mj-ea"/>
                <a:cs typeface="Times New Roman" panose="02020603050405020304" pitchFamily="18" charset="0"/>
              </a:rPr>
              <a: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Box 3"/>
          <p:cNvSpPr txBox="1">
            <a:spLocks noChangeArrowheads="1"/>
          </p:cNvSpPr>
          <p:nvPr/>
        </p:nvSpPr>
        <p:spPr bwMode="auto">
          <a:xfrm>
            <a:off x="1012046" y="395260"/>
            <a:ext cx="1045660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5000" dirty="0" smtClean="0">
                <a:solidFill>
                  <a:srgbClr val="FF0000"/>
                </a:solidFill>
                <a:latin typeface="#9Slide04 SFU CenturySchoolbook" panose="00000400000000000000" pitchFamily="2" charset="0"/>
                <a:cs typeface="Times New Roman" panose="02020603050405020304" pitchFamily="18" charset="0"/>
              </a:rPr>
              <a:t>Chương IV: ĐỒ DÙNG ĐIỆN TRONG GIA ĐÌNH</a:t>
            </a:r>
            <a:endParaRPr lang="en-US" altLang="en-US" sz="5000" dirty="0">
              <a:solidFill>
                <a:srgbClr val="FF0000"/>
              </a:solidFill>
              <a:latin typeface="#9Slide04 SFU CenturySchoolbook" panose="00000400000000000000" pitchFamily="2" charset="0"/>
              <a:cs typeface="Times New Roman" panose="02020603050405020304" pitchFamily="18" charset="0"/>
            </a:endParaRPr>
          </a:p>
        </p:txBody>
      </p:sp>
      <p:pic>
        <p:nvPicPr>
          <p:cNvPr id="4" name="Picture 3"/>
          <p:cNvPicPr>
            <a:picLocks noChangeAspect="1"/>
          </p:cNvPicPr>
          <p:nvPr/>
        </p:nvPicPr>
        <p:blipFill rotWithShape="1">
          <a:blip r:embed="rId1"/>
          <a:srcRect l="32833" t="15840" r="34814" b="17781"/>
          <a:stretch>
            <a:fillRect/>
          </a:stretch>
        </p:blipFill>
        <p:spPr>
          <a:xfrm>
            <a:off x="157655" y="1483141"/>
            <a:ext cx="5013435" cy="51383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rotWithShape="1">
          <a:blip r:embed="rId2"/>
          <a:srcRect l="20111" t="39440" r="18940" b="29310"/>
          <a:stretch>
            <a:fillRect/>
          </a:stretch>
        </p:blipFill>
        <p:spPr>
          <a:xfrm>
            <a:off x="3405352" y="3184633"/>
            <a:ext cx="8592207" cy="3436883"/>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0"/>
          <p:cNvSpPr>
            <a:spLocks noChangeArrowheads="1"/>
          </p:cNvSpPr>
          <p:nvPr/>
        </p:nvSpPr>
        <p:spPr bwMode="auto">
          <a:xfrm>
            <a:off x="2490951" y="920148"/>
            <a:ext cx="703142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vi-VN" altLang="en-US" sz="4000" b="1" dirty="0">
                <a:solidFill>
                  <a:srgbClr val="FF3300"/>
                </a:solidFill>
              </a:rPr>
              <a:t>c. Lưu ý khi sử dụng đèn LED </a:t>
            </a:r>
            <a:endParaRPr lang="en-US" altLang="en-US" sz="4000" b="1" dirty="0">
              <a:solidFill>
                <a:srgbClr val="FF3300"/>
              </a:solidFill>
              <a:latin typeface="Tempus Sans ITC" panose="04020404030D07020202" pitchFamily="82" charset="0"/>
            </a:endParaRPr>
          </a:p>
        </p:txBody>
      </p:sp>
      <p:sp>
        <p:nvSpPr>
          <p:cNvPr id="14348" name="Rectangle 10"/>
          <p:cNvSpPr>
            <a:spLocks noChangeArrowheads="1"/>
          </p:cNvSpPr>
          <p:nvPr/>
        </p:nvSpPr>
        <p:spPr bwMode="auto">
          <a:xfrm>
            <a:off x="896636" y="2082472"/>
            <a:ext cx="10566892"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342900" indent="-342900" algn="just">
              <a:buFontTx/>
              <a:buChar char="-"/>
              <a:defRPr/>
            </a:pPr>
            <a:r>
              <a:rPr lang="en-US" altLang="en-US" sz="4000" b="1" dirty="0"/>
              <a:t>Không đặt đèn trực tiếp dưới ánh sáng mặt trời hoặc những </a:t>
            </a:r>
            <a:r>
              <a:rPr lang="en-US" altLang="en-US" sz="4000" b="1" dirty="0" smtClean="0"/>
              <a:t>nơi </a:t>
            </a:r>
            <a:r>
              <a:rPr lang="en-US" altLang="en-US" sz="4000" b="1" dirty="0"/>
              <a:t>có nhiệt độ cao, ẩm ướt.</a:t>
            </a:r>
            <a:endParaRPr lang="en-US" altLang="en-US" sz="4000" b="1" dirty="0"/>
          </a:p>
          <a:p>
            <a:pPr algn="just">
              <a:defRPr/>
            </a:pPr>
            <a:r>
              <a:rPr lang="en-US" altLang="en-US" sz="4000" b="1" dirty="0" smtClean="0"/>
              <a:t> </a:t>
            </a:r>
            <a:r>
              <a:rPr lang="en-US" altLang="en-US" sz="4000" b="1" dirty="0"/>
              <a:t>- Không đặt đèn gần những chất dễ gây cháy nổ. </a:t>
            </a:r>
            <a:endParaRPr lang="en-US" altLang="en-US" sz="4000" b="1" dirty="0"/>
          </a:p>
          <a:p>
            <a:pPr algn="just">
              <a:defRPr/>
            </a:pPr>
            <a:r>
              <a:rPr lang="en-US" altLang="en-US" sz="4000" b="1" dirty="0"/>
              <a:t> </a:t>
            </a:r>
            <a:r>
              <a:rPr lang="en-US" altLang="en-US" sz="4000" b="1" dirty="0" smtClean="0"/>
              <a:t>- </a:t>
            </a:r>
            <a:r>
              <a:rPr lang="en-US" altLang="en-US" sz="4000" b="1" dirty="0"/>
              <a:t>Vệ sinh </a:t>
            </a:r>
            <a:r>
              <a:rPr lang="en-US" altLang="en-US" sz="4000" b="1" dirty="0" smtClean="0"/>
              <a:t>đèn </a:t>
            </a:r>
            <a:r>
              <a:rPr lang="en-US" altLang="en-US" sz="4000" b="1" dirty="0"/>
              <a:t>bằng vải khô, sạch</a:t>
            </a:r>
            <a:r>
              <a:rPr lang="en-US" altLang="en-US" sz="4000" b="1" dirty="0" smtClean="0"/>
              <a:t>.</a:t>
            </a:r>
            <a:endParaRPr lang="en-US" altLang="en-US" sz="4000" b="1" dirty="0"/>
          </a:p>
        </p:txBody>
      </p:sp>
    </p:spTree>
    <p:custDataLst>
      <p:tags r:id="rId1"/>
    </p:custData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5"/>
          <p:cNvSpPr txBox="1">
            <a:spLocks noChangeArrowheads="1"/>
          </p:cNvSpPr>
          <p:nvPr/>
        </p:nvSpPr>
        <p:spPr bwMode="auto">
          <a:xfrm>
            <a:off x="495822" y="331288"/>
            <a:ext cx="7248525" cy="584200"/>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b="1" dirty="0">
                <a:solidFill>
                  <a:srgbClr val="FF3300"/>
                </a:solidFill>
              </a:rPr>
              <a:t>1.3. Máy xay thực phẩm</a:t>
            </a:r>
            <a:endParaRPr lang="en-US" altLang="en-US" sz="3200" b="1" dirty="0">
              <a:solidFill>
                <a:srgbClr val="FF3300"/>
              </a:solidFill>
            </a:endParaRPr>
          </a:p>
        </p:txBody>
      </p:sp>
      <p:sp>
        <p:nvSpPr>
          <p:cNvPr id="19468" name="Rectangle 1"/>
          <p:cNvSpPr>
            <a:spLocks noChangeArrowheads="1"/>
          </p:cNvSpPr>
          <p:nvPr/>
        </p:nvSpPr>
        <p:spPr bwMode="auto">
          <a:xfrm>
            <a:off x="552780" y="1163312"/>
            <a:ext cx="5943600"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b="1" dirty="0">
                <a:solidFill>
                  <a:srgbClr val="00B0F0"/>
                </a:solidFill>
                <a:cs typeface="Times New Roman" panose="02020603050405020304" pitchFamily="18" charset="0"/>
              </a:rPr>
              <a:t>a. Cấu tạo và thông số kĩ thuật</a:t>
            </a:r>
            <a:endParaRPr lang="en-US" altLang="en-US" sz="3200" dirty="0">
              <a:solidFill>
                <a:srgbClr val="00B0F0"/>
              </a:solidFill>
              <a:cs typeface="Times New Roman" panose="02020603050405020304" pitchFamily="18" charset="0"/>
            </a:endParaRPr>
          </a:p>
        </p:txBody>
      </p:sp>
      <p:sp>
        <p:nvSpPr>
          <p:cNvPr id="19" name="Text Box 5"/>
          <p:cNvSpPr txBox="1">
            <a:spLocks noChangeArrowheads="1"/>
          </p:cNvSpPr>
          <p:nvPr/>
        </p:nvSpPr>
        <p:spPr bwMode="auto">
          <a:xfrm>
            <a:off x="314332" y="1916481"/>
            <a:ext cx="428863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3000" i="1" dirty="0"/>
              <a:t>Quan sát Hinh 9.6, em hãy cho biết tên và chức năng các bộ phận chính của máy xay thực phẩm tương </a:t>
            </a:r>
            <a:r>
              <a:rPr lang="en-US" altLang="en-US" sz="3000" i="1" dirty="0" smtClean="0"/>
              <a:t>ứng </a:t>
            </a:r>
            <a:r>
              <a:rPr lang="en-US" altLang="en-US" sz="3000" i="1" dirty="0"/>
              <a:t>với mô tả nào sau đây</a:t>
            </a:r>
            <a:r>
              <a:rPr lang="en-US" altLang="en-US" sz="3000" i="1" dirty="0" smtClean="0"/>
              <a:t>:</a:t>
            </a:r>
            <a:endParaRPr lang="en-US" altLang="en-US" sz="3000" dirty="0"/>
          </a:p>
          <a:p>
            <a:pPr algn="just"/>
            <a:r>
              <a:rPr lang="en-US" altLang="en-US" sz="3000" dirty="0" smtClean="0"/>
              <a:t>-   </a:t>
            </a:r>
            <a:r>
              <a:rPr lang="en-US" altLang="en-US" sz="3000" b="1" dirty="0" smtClean="0"/>
              <a:t>Thân máy;</a:t>
            </a:r>
            <a:endParaRPr lang="en-US" altLang="en-US" sz="3000" b="1" dirty="0" smtClean="0"/>
          </a:p>
          <a:p>
            <a:pPr marL="342900" indent="-342900" algn="just">
              <a:buFontTx/>
              <a:buChar char="-"/>
            </a:pPr>
            <a:r>
              <a:rPr lang="en-US" altLang="en-US" sz="3000" b="1" dirty="0" smtClean="0"/>
              <a:t>Cối xay;</a:t>
            </a:r>
            <a:endParaRPr lang="en-US" altLang="en-US" sz="3000" b="1" dirty="0" smtClean="0"/>
          </a:p>
          <a:p>
            <a:pPr marL="342900" indent="-342900" algn="just">
              <a:buFontTx/>
              <a:buChar char="-"/>
            </a:pPr>
            <a:r>
              <a:rPr lang="en-US" altLang="en-US" sz="3000" b="1" dirty="0" smtClean="0"/>
              <a:t>Bộ phận điều khiển.</a:t>
            </a:r>
            <a:endParaRPr lang="en-US" altLang="en-US" sz="3000" b="1" dirty="0"/>
          </a:p>
        </p:txBody>
      </p:sp>
      <p:pic>
        <p:nvPicPr>
          <p:cNvPr id="19466" name="Picture 19" descr="Screen Clippin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8992314" y="-171449"/>
            <a:ext cx="3287713"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20"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50544" y="1995911"/>
            <a:ext cx="3667125" cy="332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80424" y="3809471"/>
            <a:ext cx="391477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22"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60801" y="3706814"/>
            <a:ext cx="3114675"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0" name="Rectangle 1"/>
          <p:cNvSpPr>
            <a:spLocks noChangeArrowheads="1"/>
          </p:cNvSpPr>
          <p:nvPr/>
        </p:nvSpPr>
        <p:spPr bwMode="auto">
          <a:xfrm>
            <a:off x="9095779" y="782928"/>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dirty="0">
                <a:solidFill>
                  <a:srgbClr val="00B0F0"/>
                </a:solidFill>
                <a:cs typeface="Times New Roman" panose="02020603050405020304" pitchFamily="18" charset="0"/>
              </a:rPr>
              <a:t>1</a:t>
            </a:r>
            <a:endParaRPr lang="en-US" altLang="en-US" sz="1800" dirty="0">
              <a:solidFill>
                <a:srgbClr val="00B0F0"/>
              </a:solidFill>
              <a:cs typeface="Times New Roman" panose="02020603050405020304" pitchFamily="18" charset="0"/>
            </a:endParaRPr>
          </a:p>
        </p:txBody>
      </p:sp>
      <p:sp>
        <p:nvSpPr>
          <p:cNvPr id="19471" name="Rectangle 1"/>
          <p:cNvSpPr>
            <a:spLocks noChangeArrowheads="1"/>
          </p:cNvSpPr>
          <p:nvPr/>
        </p:nvSpPr>
        <p:spPr bwMode="auto">
          <a:xfrm>
            <a:off x="9284797" y="1938287"/>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dirty="0">
                <a:solidFill>
                  <a:srgbClr val="00B0F0"/>
                </a:solidFill>
                <a:cs typeface="Times New Roman" panose="02020603050405020304" pitchFamily="18" charset="0"/>
              </a:rPr>
              <a:t>2</a:t>
            </a:r>
            <a:endParaRPr lang="en-US" altLang="en-US" sz="1800" dirty="0">
              <a:solidFill>
                <a:srgbClr val="00B0F0"/>
              </a:solidFill>
              <a:cs typeface="Times New Roman" panose="02020603050405020304" pitchFamily="18" charset="0"/>
            </a:endParaRPr>
          </a:p>
        </p:txBody>
      </p:sp>
      <p:sp>
        <p:nvSpPr>
          <p:cNvPr id="19472" name="Rectangle 1"/>
          <p:cNvSpPr>
            <a:spLocks noChangeArrowheads="1"/>
          </p:cNvSpPr>
          <p:nvPr/>
        </p:nvSpPr>
        <p:spPr bwMode="auto">
          <a:xfrm>
            <a:off x="11689230" y="1748087"/>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dirty="0">
                <a:solidFill>
                  <a:srgbClr val="00B0F0"/>
                </a:solidFill>
                <a:cs typeface="Times New Roman" panose="02020603050405020304" pitchFamily="18" charset="0"/>
              </a:rPr>
              <a:t>3</a:t>
            </a:r>
            <a:endParaRPr lang="en-US" altLang="en-US" sz="1800" dirty="0">
              <a:solidFill>
                <a:srgbClr val="00B0F0"/>
              </a:solidFill>
              <a:cs typeface="Times New Roman" panose="02020603050405020304" pitchFamily="18" charset="0"/>
            </a:endParaRPr>
          </a:p>
        </p:txBody>
      </p:sp>
      <p:sp>
        <p:nvSpPr>
          <p:cNvPr id="19477" name="Rectangle 1"/>
          <p:cNvSpPr>
            <a:spLocks noChangeArrowheads="1"/>
          </p:cNvSpPr>
          <p:nvPr/>
        </p:nvSpPr>
        <p:spPr bwMode="auto">
          <a:xfrm>
            <a:off x="7800776" y="4291030"/>
            <a:ext cx="1287462" cy="461963"/>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dirty="0">
                <a:solidFill>
                  <a:srgbClr val="00B0F0"/>
                </a:solidFill>
                <a:cs typeface="Times New Roman" panose="02020603050405020304" pitchFamily="18" charset="0"/>
              </a:rPr>
              <a:t>Tắt máy</a:t>
            </a:r>
            <a:endParaRPr lang="en-US" altLang="en-US" sz="1800" dirty="0">
              <a:solidFill>
                <a:srgbClr val="00B0F0"/>
              </a:solidFill>
              <a:cs typeface="Times New Roman" panose="02020603050405020304" pitchFamily="18" charset="0"/>
            </a:endParaRPr>
          </a:p>
        </p:txBody>
      </p:sp>
      <p:sp>
        <p:nvSpPr>
          <p:cNvPr id="19478" name="Rectangle 1"/>
          <p:cNvSpPr>
            <a:spLocks noChangeArrowheads="1"/>
          </p:cNvSpPr>
          <p:nvPr/>
        </p:nvSpPr>
        <p:spPr bwMode="auto">
          <a:xfrm>
            <a:off x="9903097" y="4436160"/>
            <a:ext cx="2228850" cy="461963"/>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dirty="0">
                <a:solidFill>
                  <a:srgbClr val="00B0F0"/>
                </a:solidFill>
                <a:cs typeface="Times New Roman" panose="02020603050405020304" pitchFamily="18" charset="0"/>
              </a:rPr>
              <a:t>Chế độ xay đập</a:t>
            </a:r>
            <a:endParaRPr lang="en-US" altLang="en-US" sz="1800" dirty="0">
              <a:solidFill>
                <a:srgbClr val="00B0F0"/>
              </a:solidFill>
              <a:cs typeface="Times New Roman" panose="02020603050405020304" pitchFamily="18" charset="0"/>
            </a:endParaRPr>
          </a:p>
        </p:txBody>
      </p:sp>
      <p:sp>
        <p:nvSpPr>
          <p:cNvPr id="19479" name="Rectangle 1"/>
          <p:cNvSpPr>
            <a:spLocks noChangeArrowheads="1"/>
          </p:cNvSpPr>
          <p:nvPr/>
        </p:nvSpPr>
        <p:spPr bwMode="auto">
          <a:xfrm>
            <a:off x="7921025" y="6321208"/>
            <a:ext cx="3749675" cy="46196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dirty="0">
                <a:solidFill>
                  <a:srgbClr val="00B0F0"/>
                </a:solidFill>
                <a:cs typeface="Times New Roman" panose="02020603050405020304" pitchFamily="18" charset="0"/>
              </a:rPr>
              <a:t>Phím điều chỉnh tốc độ xay</a:t>
            </a:r>
            <a:endParaRPr lang="en-US" altLang="en-US" sz="1800" dirty="0">
              <a:solidFill>
                <a:srgbClr val="00B0F0"/>
              </a:solidFill>
              <a:cs typeface="Times New Roman" panose="02020603050405020304" pitchFamily="18" charset="0"/>
            </a:endParaRPr>
          </a:p>
        </p:txBody>
      </p:sp>
    </p:spTree>
    <p:custDataLst>
      <p:tags r:id="rId5"/>
    </p:custData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0"/>
          <p:cNvSpPr>
            <a:spLocks noChangeArrowheads="1"/>
          </p:cNvSpPr>
          <p:nvPr/>
        </p:nvSpPr>
        <p:spPr bwMode="auto">
          <a:xfrm>
            <a:off x="336058" y="148583"/>
            <a:ext cx="11645735" cy="63094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500" b="1" dirty="0">
                <a:solidFill>
                  <a:srgbClr val="FF3300"/>
                </a:solidFill>
              </a:rPr>
              <a:t>Bảng 9.4. Thông số kĩ thuật cơ bản của máy xay thực phẩm</a:t>
            </a:r>
            <a:endParaRPr lang="en-US" altLang="en-US" sz="3500" b="1" dirty="0">
              <a:solidFill>
                <a:srgbClr val="FF3300"/>
              </a:solidFill>
            </a:endParaRPr>
          </a:p>
        </p:txBody>
      </p:sp>
      <p:graphicFrame>
        <p:nvGraphicFramePr>
          <p:cNvPr id="15" name="Table 14"/>
          <p:cNvGraphicFramePr>
            <a:graphicFrameLocks noGrp="1"/>
          </p:cNvGraphicFramePr>
          <p:nvPr/>
        </p:nvGraphicFramePr>
        <p:xfrm>
          <a:off x="504498" y="1139882"/>
          <a:ext cx="10675881" cy="5022380"/>
        </p:xfrm>
        <a:graphic>
          <a:graphicData uri="http://schemas.openxmlformats.org/drawingml/2006/table">
            <a:tbl>
              <a:tblPr firstRow="1" bandRow="1">
                <a:tableStyleId>{5C22544A-7EE6-4342-B048-85BDC9FD1C3A}</a:tableStyleId>
              </a:tblPr>
              <a:tblGrid>
                <a:gridCol w="3926279"/>
                <a:gridCol w="2817733"/>
                <a:gridCol w="1761082"/>
                <a:gridCol w="2170787"/>
              </a:tblGrid>
              <a:tr h="1669556">
                <a:tc>
                  <a:txBody>
                    <a:bodyPr/>
                    <a:lstStyle/>
                    <a:p>
                      <a:r>
                        <a:rPr lang="en-US" altLang="en-US" sz="2600" b="1" dirty="0" smtClean="0">
                          <a:solidFill>
                            <a:srgbClr val="E9D200"/>
                          </a:solidFill>
                          <a:latin typeface="Arial" panose="020B0604020202020204" pitchFamily="34" charset="0"/>
                          <a:cs typeface="Times New Roman" panose="02020603050405020304" pitchFamily="18" charset="0"/>
                        </a:rPr>
                        <a:t>Dung </a:t>
                      </a:r>
                      <a:r>
                        <a:rPr lang="en-US" altLang="en-US" sz="2600" b="1" dirty="0" err="1" smtClean="0">
                          <a:solidFill>
                            <a:srgbClr val="E9D200"/>
                          </a:solidFill>
                          <a:latin typeface="Arial" panose="020B0604020202020204" pitchFamily="34" charset="0"/>
                          <a:cs typeface="Times New Roman" panose="02020603050405020304" pitchFamily="18" charset="0"/>
                        </a:rPr>
                        <a:t>tích</a:t>
                      </a:r>
                      <a:r>
                        <a:rPr lang="en-US" altLang="en-US" sz="2600" b="1" dirty="0" smtClean="0">
                          <a:solidFill>
                            <a:srgbClr val="E9D200"/>
                          </a:solidFill>
                          <a:latin typeface="Arial" panose="020B0604020202020204" pitchFamily="34" charset="0"/>
                          <a:cs typeface="Times New Roman" panose="02020603050405020304" pitchFamily="18" charset="0"/>
                        </a:rPr>
                        <a:t> </a:t>
                      </a:r>
                      <a:r>
                        <a:rPr lang="en-US" altLang="en-US" sz="2600" b="1" dirty="0" err="1" smtClean="0">
                          <a:solidFill>
                            <a:srgbClr val="E9D200"/>
                          </a:solidFill>
                          <a:latin typeface="Arial" panose="020B0604020202020204" pitchFamily="34" charset="0"/>
                          <a:cs typeface="Times New Roman" panose="02020603050405020304" pitchFamily="18" charset="0"/>
                        </a:rPr>
                        <a:t>xay</a:t>
                      </a:r>
                      <a:r>
                        <a:rPr lang="en-US" altLang="en-US" sz="2600" b="1" dirty="0" smtClean="0">
                          <a:solidFill>
                            <a:srgbClr val="E9D200"/>
                          </a:solidFill>
                          <a:latin typeface="Arial" panose="020B0604020202020204" pitchFamily="34" charset="0"/>
                          <a:cs typeface="Times New Roman" panose="02020603050405020304" pitchFamily="18" charset="0"/>
                        </a:rPr>
                        <a:t> </a:t>
                      </a:r>
                      <a:r>
                        <a:rPr lang="en-US" altLang="en-US" sz="2600" b="1" dirty="0" err="1" smtClean="0">
                          <a:solidFill>
                            <a:srgbClr val="E9D200"/>
                          </a:solidFill>
                          <a:latin typeface="Arial" panose="020B0604020202020204" pitchFamily="34" charset="0"/>
                          <a:cs typeface="Times New Roman" panose="02020603050405020304" pitchFamily="18" charset="0"/>
                        </a:rPr>
                        <a:t>thực</a:t>
                      </a:r>
                      <a:r>
                        <a:rPr lang="en-US" altLang="en-US" sz="2600" b="1" dirty="0" smtClean="0">
                          <a:solidFill>
                            <a:srgbClr val="E9D200"/>
                          </a:solidFill>
                          <a:latin typeface="Arial" panose="020B0604020202020204" pitchFamily="34" charset="0"/>
                          <a:cs typeface="Times New Roman" panose="02020603050405020304" pitchFamily="18" charset="0"/>
                        </a:rPr>
                        <a:t> </a:t>
                      </a:r>
                      <a:r>
                        <a:rPr lang="en-US" altLang="en-US" sz="2600" b="1" dirty="0" err="1" smtClean="0">
                          <a:solidFill>
                            <a:srgbClr val="E9D200"/>
                          </a:solidFill>
                          <a:latin typeface="Arial" panose="020B0604020202020204" pitchFamily="34" charset="0"/>
                          <a:cs typeface="Times New Roman" panose="02020603050405020304" pitchFamily="18" charset="0"/>
                        </a:rPr>
                        <a:t>phẩm</a:t>
                      </a:r>
                      <a:r>
                        <a:rPr lang="en-US" altLang="en-US" sz="2600" b="1" dirty="0" smtClean="0">
                          <a:solidFill>
                            <a:srgbClr val="E9D200"/>
                          </a:solidFill>
                          <a:latin typeface="Arial" panose="020B0604020202020204" pitchFamily="34" charset="0"/>
                          <a:cs typeface="Times New Roman" panose="02020603050405020304" pitchFamily="18" charset="0"/>
                        </a:rPr>
                        <a:t> </a:t>
                      </a:r>
                      <a:endParaRPr lang="en-US" altLang="en-US" sz="2600" dirty="0" smtClean="0">
                        <a:cs typeface="Times New Roman" panose="02020603050405020304" pitchFamily="18" charset="0"/>
                      </a:endParaRPr>
                    </a:p>
                    <a:p>
                      <a:endParaRPr lang="en-US" sz="2600" dirty="0"/>
                    </a:p>
                  </a:txBody>
                  <a:tcPr marL="91430" marR="91430"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en-US" sz="2600" b="1" dirty="0" err="1" smtClean="0">
                          <a:solidFill>
                            <a:srgbClr val="E5D600"/>
                          </a:solidFill>
                          <a:latin typeface="Arial" panose="020B0604020202020204" pitchFamily="34" charset="0"/>
                          <a:cs typeface="Times New Roman" panose="02020603050405020304" pitchFamily="18" charset="0"/>
                        </a:rPr>
                        <a:t>Hình</a:t>
                      </a:r>
                      <a:r>
                        <a:rPr lang="en-US" altLang="en-US" sz="2600" b="1" dirty="0" smtClean="0">
                          <a:solidFill>
                            <a:srgbClr val="E5D600"/>
                          </a:solidFill>
                          <a:latin typeface="Arial" panose="020B0604020202020204" pitchFamily="34" charset="0"/>
                          <a:cs typeface="Times New Roman" panose="02020603050405020304" pitchFamily="18" charset="0"/>
                        </a:rPr>
                        <a:t> </a:t>
                      </a:r>
                      <a:r>
                        <a:rPr lang="en-US" altLang="en-US" sz="2600" b="1" dirty="0" err="1" smtClean="0">
                          <a:solidFill>
                            <a:srgbClr val="E5D600"/>
                          </a:solidFill>
                          <a:latin typeface="Arial" panose="020B0604020202020204" pitchFamily="34" charset="0"/>
                          <a:cs typeface="Times New Roman" panose="02020603050405020304" pitchFamily="18" charset="0"/>
                        </a:rPr>
                        <a:t>ảnh</a:t>
                      </a:r>
                      <a:endParaRPr lang="en-US" altLang="en-US" sz="2600" dirty="0" smtClean="0">
                        <a:cs typeface="Times New Roman" panose="02020603050405020304" pitchFamily="18" charset="0"/>
                      </a:endParaRPr>
                    </a:p>
                    <a:p>
                      <a:endParaRPr lang="en-US" sz="2600" dirty="0"/>
                    </a:p>
                  </a:txBody>
                  <a:tcPr marL="91430" marR="91430" marT="45726" marB="45726"/>
                </a:tc>
                <a:tc>
                  <a:txBody>
                    <a:bodyPr/>
                    <a:lstStyle/>
                    <a:p>
                      <a:r>
                        <a:rPr lang="en-US" altLang="en-US" sz="2600" b="1" dirty="0" err="1" smtClean="0">
                          <a:solidFill>
                            <a:srgbClr val="F0C200"/>
                          </a:solidFill>
                          <a:latin typeface="Arial" panose="020B0604020202020204" pitchFamily="34" charset="0"/>
                          <a:cs typeface="Times New Roman" panose="02020603050405020304" pitchFamily="18" charset="0"/>
                        </a:rPr>
                        <a:t>Công</a:t>
                      </a:r>
                      <a:r>
                        <a:rPr lang="en-US" altLang="en-US" sz="2600" b="1" dirty="0" smtClean="0">
                          <a:solidFill>
                            <a:srgbClr val="F0C200"/>
                          </a:solidFill>
                          <a:latin typeface="Arial" panose="020B0604020202020204" pitchFamily="34" charset="0"/>
                          <a:cs typeface="Times New Roman" panose="02020603050405020304" pitchFamily="18" charset="0"/>
                        </a:rPr>
                        <a:t> </a:t>
                      </a:r>
                      <a:r>
                        <a:rPr lang="en-US" altLang="en-US" sz="2600" b="1" dirty="0" err="1" smtClean="0">
                          <a:solidFill>
                            <a:srgbClr val="F0C200"/>
                          </a:solidFill>
                          <a:latin typeface="Arial" panose="020B0604020202020204" pitchFamily="34" charset="0"/>
                          <a:cs typeface="Times New Roman" panose="02020603050405020304" pitchFamily="18" charset="0"/>
                        </a:rPr>
                        <a:t>suất</a:t>
                      </a:r>
                      <a:r>
                        <a:rPr lang="en-US" altLang="en-US" sz="2600" b="1" dirty="0" smtClean="0">
                          <a:solidFill>
                            <a:srgbClr val="F0C200"/>
                          </a:solidFill>
                          <a:latin typeface="Arial" panose="020B0604020202020204" pitchFamily="34" charset="0"/>
                          <a:cs typeface="Times New Roman" panose="02020603050405020304" pitchFamily="18" charset="0"/>
                        </a:rPr>
                        <a:t> </a:t>
                      </a:r>
                      <a:r>
                        <a:rPr lang="en-US" altLang="en-US" sz="2600" b="1" dirty="0" err="1" smtClean="0">
                          <a:solidFill>
                            <a:srgbClr val="F0C200"/>
                          </a:solidFill>
                          <a:latin typeface="Arial" panose="020B0604020202020204" pitchFamily="34" charset="0"/>
                          <a:cs typeface="Times New Roman" panose="02020603050405020304" pitchFamily="18" charset="0"/>
                        </a:rPr>
                        <a:t>định</a:t>
                      </a:r>
                      <a:r>
                        <a:rPr lang="en-US" altLang="en-US" sz="2600" b="1" dirty="0" smtClean="0">
                          <a:solidFill>
                            <a:srgbClr val="F0C200"/>
                          </a:solidFill>
                          <a:latin typeface="Arial" panose="020B0604020202020204" pitchFamily="34" charset="0"/>
                          <a:cs typeface="Times New Roman" panose="02020603050405020304" pitchFamily="18" charset="0"/>
                        </a:rPr>
                        <a:t> </a:t>
                      </a:r>
                      <a:r>
                        <a:rPr lang="en-US" altLang="en-US" sz="2600" b="1" dirty="0" err="1" smtClean="0">
                          <a:solidFill>
                            <a:srgbClr val="F0C200"/>
                          </a:solidFill>
                          <a:latin typeface="Arial" panose="020B0604020202020204" pitchFamily="34" charset="0"/>
                          <a:cs typeface="Times New Roman" panose="02020603050405020304" pitchFamily="18" charset="0"/>
                        </a:rPr>
                        <a:t>mức</a:t>
                      </a:r>
                      <a:r>
                        <a:rPr lang="en-US" altLang="en-US" sz="2600" b="1" dirty="0" smtClean="0">
                          <a:solidFill>
                            <a:srgbClr val="F0C200"/>
                          </a:solidFill>
                          <a:latin typeface="Arial" panose="020B0604020202020204" pitchFamily="34" charset="0"/>
                          <a:cs typeface="Times New Roman" panose="02020603050405020304" pitchFamily="18" charset="0"/>
                        </a:rPr>
                        <a:t> </a:t>
                      </a:r>
                      <a:endParaRPr lang="en-US" sz="2600" dirty="0"/>
                    </a:p>
                  </a:txBody>
                  <a:tcPr marL="91430" marR="91430"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en-US" sz="2600" b="1" dirty="0" err="1" smtClean="0">
                          <a:solidFill>
                            <a:srgbClr val="F0C200"/>
                          </a:solidFill>
                          <a:latin typeface="Arial" panose="020B0604020202020204" pitchFamily="34" charset="0"/>
                          <a:cs typeface="Times New Roman" panose="02020603050405020304" pitchFamily="18" charset="0"/>
                        </a:rPr>
                        <a:t>Điện</a:t>
                      </a:r>
                      <a:r>
                        <a:rPr lang="en-US" altLang="en-US" sz="2600" b="1" dirty="0" smtClean="0">
                          <a:solidFill>
                            <a:srgbClr val="F0C200"/>
                          </a:solidFill>
                          <a:latin typeface="Arial" panose="020B0604020202020204" pitchFamily="34" charset="0"/>
                          <a:cs typeface="Times New Roman" panose="02020603050405020304" pitchFamily="18" charset="0"/>
                        </a:rPr>
                        <a:t> </a:t>
                      </a:r>
                      <a:r>
                        <a:rPr lang="en-US" altLang="en-US" sz="2600" b="1" dirty="0" err="1" smtClean="0">
                          <a:solidFill>
                            <a:srgbClr val="F0C200"/>
                          </a:solidFill>
                          <a:latin typeface="Arial" panose="020B0604020202020204" pitchFamily="34" charset="0"/>
                          <a:cs typeface="Times New Roman" panose="02020603050405020304" pitchFamily="18" charset="0"/>
                        </a:rPr>
                        <a:t>áp</a:t>
                      </a:r>
                      <a:r>
                        <a:rPr lang="en-US" altLang="en-US" sz="2600" b="1" dirty="0" smtClean="0">
                          <a:solidFill>
                            <a:srgbClr val="F0C200"/>
                          </a:solidFill>
                          <a:latin typeface="Arial" panose="020B0604020202020204" pitchFamily="34" charset="0"/>
                          <a:cs typeface="Times New Roman" panose="02020603050405020304" pitchFamily="18" charset="0"/>
                        </a:rPr>
                        <a:t> </a:t>
                      </a:r>
                      <a:r>
                        <a:rPr lang="en-US" altLang="en-US" sz="2600" b="1" dirty="0" err="1" smtClean="0">
                          <a:solidFill>
                            <a:srgbClr val="F0C200"/>
                          </a:solidFill>
                          <a:latin typeface="Arial" panose="020B0604020202020204" pitchFamily="34" charset="0"/>
                          <a:cs typeface="Times New Roman" panose="02020603050405020304" pitchFamily="18" charset="0"/>
                        </a:rPr>
                        <a:t>định</a:t>
                      </a:r>
                      <a:r>
                        <a:rPr lang="en-US" altLang="en-US" sz="2600" b="1" dirty="0" smtClean="0">
                          <a:solidFill>
                            <a:srgbClr val="F0C200"/>
                          </a:solidFill>
                          <a:latin typeface="Arial" panose="020B0604020202020204" pitchFamily="34" charset="0"/>
                          <a:cs typeface="Times New Roman" panose="02020603050405020304" pitchFamily="18" charset="0"/>
                        </a:rPr>
                        <a:t> </a:t>
                      </a:r>
                      <a:r>
                        <a:rPr lang="en-US" altLang="en-US" sz="2600" b="1" dirty="0" err="1" smtClean="0">
                          <a:solidFill>
                            <a:srgbClr val="F0C200"/>
                          </a:solidFill>
                          <a:latin typeface="Arial" panose="020B0604020202020204" pitchFamily="34" charset="0"/>
                          <a:cs typeface="Times New Roman" panose="02020603050405020304" pitchFamily="18" charset="0"/>
                        </a:rPr>
                        <a:t>mức</a:t>
                      </a:r>
                      <a:endParaRPr lang="en-US" altLang="en-US" sz="2600" dirty="0" smtClean="0">
                        <a:cs typeface="Times New Roman" panose="02020603050405020304" pitchFamily="18" charset="0"/>
                      </a:endParaRPr>
                    </a:p>
                    <a:p>
                      <a:endParaRPr lang="en-US" sz="2600" dirty="0"/>
                    </a:p>
                  </a:txBody>
                  <a:tcPr marL="91430" marR="91430" marT="45726" marB="45726"/>
                </a:tc>
              </a:tr>
              <a:tr h="1669556">
                <a:tc>
                  <a:txBody>
                    <a:bodyPr/>
                    <a:lstStyle/>
                    <a:p>
                      <a:r>
                        <a:rPr lang="en-US" altLang="en-US" sz="2600" dirty="0" smtClean="0">
                          <a:solidFill>
                            <a:srgbClr val="414100"/>
                          </a:solidFill>
                          <a:latin typeface="Arial" panose="020B0604020202020204" pitchFamily="34" charset="0"/>
                          <a:cs typeface="Times New Roman" panose="02020603050405020304" pitchFamily="18" charset="0"/>
                        </a:rPr>
                        <a:t>Dung </a:t>
                      </a:r>
                      <a:r>
                        <a:rPr lang="en-US" altLang="en-US" sz="2600" dirty="0" err="1" smtClean="0">
                          <a:solidFill>
                            <a:srgbClr val="414100"/>
                          </a:solidFill>
                          <a:latin typeface="Arial" panose="020B0604020202020204" pitchFamily="34" charset="0"/>
                          <a:cs typeface="Times New Roman" panose="02020603050405020304" pitchFamily="18" charset="0"/>
                        </a:rPr>
                        <a:t>tích</a:t>
                      </a:r>
                      <a:r>
                        <a:rPr lang="en-US" altLang="en-US" sz="2600" dirty="0" smtClean="0">
                          <a:solidFill>
                            <a:srgbClr val="414100"/>
                          </a:solidFill>
                          <a:latin typeface="Arial" panose="020B0604020202020204" pitchFamily="34" charset="0"/>
                          <a:cs typeface="Times New Roman" panose="02020603050405020304" pitchFamily="18" charset="0"/>
                        </a:rPr>
                        <a:t> </a:t>
                      </a:r>
                      <a:r>
                        <a:rPr lang="en-US" altLang="en-US" sz="2600" dirty="0" err="1" smtClean="0">
                          <a:solidFill>
                            <a:srgbClr val="414100"/>
                          </a:solidFill>
                          <a:latin typeface="Arial" panose="020B0604020202020204" pitchFamily="34" charset="0"/>
                          <a:cs typeface="Times New Roman" panose="02020603050405020304" pitchFamily="18" charset="0"/>
                        </a:rPr>
                        <a:t>của</a:t>
                      </a:r>
                      <a:r>
                        <a:rPr lang="en-US" altLang="en-US" sz="2600" dirty="0" smtClean="0">
                          <a:solidFill>
                            <a:srgbClr val="414100"/>
                          </a:solidFill>
                          <a:latin typeface="Arial" panose="020B0604020202020204" pitchFamily="34" charset="0"/>
                          <a:cs typeface="Times New Roman" panose="02020603050405020304" pitchFamily="18" charset="0"/>
                        </a:rPr>
                        <a:t> </a:t>
                      </a:r>
                      <a:r>
                        <a:rPr lang="en-US" altLang="en-US" sz="2600" dirty="0" err="1" smtClean="0">
                          <a:solidFill>
                            <a:srgbClr val="414100"/>
                          </a:solidFill>
                          <a:latin typeface="Arial" panose="020B0604020202020204" pitchFamily="34" charset="0"/>
                          <a:cs typeface="Times New Roman" panose="02020603050405020304" pitchFamily="18" charset="0"/>
                        </a:rPr>
                        <a:t>cối</a:t>
                      </a:r>
                      <a:r>
                        <a:rPr lang="en-US" altLang="en-US" sz="2600" dirty="0" smtClean="0">
                          <a:solidFill>
                            <a:srgbClr val="414100"/>
                          </a:solidFill>
                          <a:latin typeface="Arial" panose="020B0604020202020204" pitchFamily="34" charset="0"/>
                          <a:cs typeface="Times New Roman" panose="02020603050405020304" pitchFamily="18" charset="0"/>
                        </a:rPr>
                        <a:t> </a:t>
                      </a:r>
                      <a:r>
                        <a:rPr lang="en-US" altLang="en-US" sz="2600" dirty="0" err="1" smtClean="0">
                          <a:solidFill>
                            <a:srgbClr val="414100"/>
                          </a:solidFill>
                          <a:latin typeface="Arial" panose="020B0604020202020204" pitchFamily="34" charset="0"/>
                          <a:cs typeface="Times New Roman" panose="02020603050405020304" pitchFamily="18" charset="0"/>
                        </a:rPr>
                        <a:t>xay</a:t>
                      </a:r>
                      <a:r>
                        <a:rPr lang="en-US" altLang="en-US" sz="2600" dirty="0" smtClean="0">
                          <a:solidFill>
                            <a:srgbClr val="414100"/>
                          </a:solidFill>
                          <a:latin typeface="Arial" panose="020B0604020202020204" pitchFamily="34" charset="0"/>
                          <a:cs typeface="Times New Roman" panose="02020603050405020304" pitchFamily="18" charset="0"/>
                        </a:rPr>
                        <a:t> </a:t>
                      </a:r>
                      <a:r>
                        <a:rPr lang="en-US" altLang="en-US" sz="2600" dirty="0" err="1" smtClean="0">
                          <a:solidFill>
                            <a:srgbClr val="414100"/>
                          </a:solidFill>
                          <a:latin typeface="Arial" panose="020B0604020202020204" pitchFamily="34" charset="0"/>
                          <a:cs typeface="Times New Roman" panose="02020603050405020304" pitchFamily="18" charset="0"/>
                        </a:rPr>
                        <a:t>lớn</a:t>
                      </a:r>
                      <a:r>
                        <a:rPr lang="en-US" altLang="en-US" sz="2600" dirty="0" smtClean="0">
                          <a:solidFill>
                            <a:srgbClr val="414100"/>
                          </a:solidFill>
                          <a:latin typeface="Arial" panose="020B0604020202020204" pitchFamily="34" charset="0"/>
                          <a:cs typeface="Times New Roman" panose="02020603050405020304" pitchFamily="18" charset="0"/>
                        </a:rPr>
                        <a:t> 1,5L Dung </a:t>
                      </a:r>
                      <a:r>
                        <a:rPr lang="en-US" altLang="en-US" sz="2600" dirty="0" err="1" smtClean="0">
                          <a:solidFill>
                            <a:srgbClr val="414100"/>
                          </a:solidFill>
                          <a:latin typeface="Arial" panose="020B0604020202020204" pitchFamily="34" charset="0"/>
                          <a:cs typeface="Times New Roman" panose="02020603050405020304" pitchFamily="18" charset="0"/>
                        </a:rPr>
                        <a:t>tích</a:t>
                      </a:r>
                      <a:r>
                        <a:rPr lang="en-US" altLang="en-US" sz="2600" dirty="0" smtClean="0">
                          <a:solidFill>
                            <a:srgbClr val="414100"/>
                          </a:solidFill>
                          <a:latin typeface="Arial" panose="020B0604020202020204" pitchFamily="34" charset="0"/>
                          <a:cs typeface="Times New Roman" panose="02020603050405020304" pitchFamily="18" charset="0"/>
                        </a:rPr>
                        <a:t> </a:t>
                      </a:r>
                      <a:r>
                        <a:rPr lang="en-US" altLang="en-US" sz="2600" dirty="0" err="1" smtClean="0">
                          <a:solidFill>
                            <a:srgbClr val="414100"/>
                          </a:solidFill>
                          <a:latin typeface="Arial" panose="020B0604020202020204" pitchFamily="34" charset="0"/>
                          <a:cs typeface="Times New Roman" panose="02020603050405020304" pitchFamily="18" charset="0"/>
                        </a:rPr>
                        <a:t>của</a:t>
                      </a:r>
                      <a:r>
                        <a:rPr lang="en-US" altLang="en-US" sz="2600" dirty="0" smtClean="0">
                          <a:solidFill>
                            <a:srgbClr val="414100"/>
                          </a:solidFill>
                          <a:latin typeface="Arial" panose="020B0604020202020204" pitchFamily="34" charset="0"/>
                          <a:cs typeface="Times New Roman" panose="02020603050405020304" pitchFamily="18" charset="0"/>
                        </a:rPr>
                        <a:t> </a:t>
                      </a:r>
                      <a:r>
                        <a:rPr lang="en-US" altLang="en-US" sz="2600" dirty="0" err="1" smtClean="0">
                          <a:solidFill>
                            <a:srgbClr val="414100"/>
                          </a:solidFill>
                          <a:latin typeface="Arial" panose="020B0604020202020204" pitchFamily="34" charset="0"/>
                          <a:cs typeface="Times New Roman" panose="02020603050405020304" pitchFamily="18" charset="0"/>
                        </a:rPr>
                        <a:t>cối</a:t>
                      </a:r>
                      <a:r>
                        <a:rPr lang="en-US" altLang="en-US" sz="2600" dirty="0" smtClean="0">
                          <a:solidFill>
                            <a:srgbClr val="414100"/>
                          </a:solidFill>
                          <a:latin typeface="Arial" panose="020B0604020202020204" pitchFamily="34" charset="0"/>
                          <a:cs typeface="Times New Roman" panose="02020603050405020304" pitchFamily="18" charset="0"/>
                        </a:rPr>
                        <a:t> </a:t>
                      </a:r>
                      <a:r>
                        <a:rPr lang="en-US" altLang="en-US" sz="2600" dirty="0" err="1" smtClean="0">
                          <a:solidFill>
                            <a:srgbClr val="414100"/>
                          </a:solidFill>
                          <a:latin typeface="Arial" panose="020B0604020202020204" pitchFamily="34" charset="0"/>
                          <a:cs typeface="Times New Roman" panose="02020603050405020304" pitchFamily="18" charset="0"/>
                        </a:rPr>
                        <a:t>xay</a:t>
                      </a:r>
                      <a:r>
                        <a:rPr lang="en-US" altLang="en-US" sz="2600" dirty="0" smtClean="0">
                          <a:solidFill>
                            <a:srgbClr val="414100"/>
                          </a:solidFill>
                          <a:latin typeface="Arial" panose="020B0604020202020204" pitchFamily="34" charset="0"/>
                          <a:cs typeface="Times New Roman" panose="02020603050405020304" pitchFamily="18" charset="0"/>
                        </a:rPr>
                        <a:t> </a:t>
                      </a:r>
                      <a:r>
                        <a:rPr lang="en-US" altLang="en-US" sz="2600" dirty="0" err="1" smtClean="0">
                          <a:solidFill>
                            <a:srgbClr val="414100"/>
                          </a:solidFill>
                          <a:latin typeface="Arial" panose="020B0604020202020204" pitchFamily="34" charset="0"/>
                          <a:cs typeface="Times New Roman" panose="02020603050405020304" pitchFamily="18" charset="0"/>
                        </a:rPr>
                        <a:t>nhỏ</a:t>
                      </a:r>
                      <a:r>
                        <a:rPr lang="en-US" altLang="en-US" sz="2600" dirty="0" smtClean="0">
                          <a:solidFill>
                            <a:srgbClr val="414100"/>
                          </a:solidFill>
                          <a:latin typeface="Arial" panose="020B0604020202020204" pitchFamily="34" charset="0"/>
                          <a:cs typeface="Times New Roman" panose="02020603050405020304" pitchFamily="18" charset="0"/>
                        </a:rPr>
                        <a:t> 0,8L</a:t>
                      </a:r>
                      <a:endParaRPr lang="en-US" altLang="en-US" sz="2600" dirty="0" smtClean="0">
                        <a:cs typeface="Times New Roman" panose="02020603050405020304" pitchFamily="18" charset="0"/>
                      </a:endParaRPr>
                    </a:p>
                    <a:p>
                      <a:endParaRPr lang="en-US" sz="2600" dirty="0"/>
                    </a:p>
                  </a:txBody>
                  <a:tcPr marL="91430" marR="91430" marT="45726" marB="45726"/>
                </a:tc>
                <a:tc>
                  <a:txBody>
                    <a:bodyPr/>
                    <a:lstStyle/>
                    <a:p>
                      <a:endParaRPr lang="en-US" sz="2600" dirty="0" smtClean="0"/>
                    </a:p>
                    <a:p>
                      <a:endParaRPr lang="en-US" sz="2600" dirty="0" smtClean="0"/>
                    </a:p>
                    <a:p>
                      <a:endParaRPr lang="en-US" sz="2600" dirty="0" smtClean="0"/>
                    </a:p>
                    <a:p>
                      <a:endParaRPr lang="en-US" sz="2600" dirty="0"/>
                    </a:p>
                  </a:txBody>
                  <a:tcPr marL="91430" marR="91430" marT="45726" marB="45726"/>
                </a:tc>
                <a:tc>
                  <a:txBody>
                    <a:bodyPr/>
                    <a:lstStyle/>
                    <a:p>
                      <a:r>
                        <a:rPr lang="en-US" sz="2600" dirty="0" smtClean="0"/>
                        <a:t>400W</a:t>
                      </a:r>
                      <a:endParaRPr lang="en-US" sz="2600" dirty="0"/>
                    </a:p>
                  </a:txBody>
                  <a:tcPr marL="91430" marR="91430" marT="45726" marB="45726"/>
                </a:tc>
                <a:tc>
                  <a:txBody>
                    <a:bodyPr/>
                    <a:lstStyle/>
                    <a:p>
                      <a:r>
                        <a:rPr lang="en-US" sz="2600" dirty="0" smtClean="0"/>
                        <a:t>220W</a:t>
                      </a:r>
                      <a:endParaRPr lang="en-US" sz="2600" dirty="0"/>
                    </a:p>
                  </a:txBody>
                  <a:tcPr marL="91430" marR="91430" marT="45726" marB="45726"/>
                </a:tc>
              </a:tr>
              <a:tr h="1669556">
                <a:tc>
                  <a:txBody>
                    <a:bodyPr/>
                    <a:lstStyle/>
                    <a:p>
                      <a:r>
                        <a:rPr lang="en-US" altLang="en-US" sz="2600" dirty="0" smtClean="0">
                          <a:solidFill>
                            <a:srgbClr val="828200"/>
                          </a:solidFill>
                          <a:latin typeface="Arial" panose="020B0604020202020204" pitchFamily="34" charset="0"/>
                          <a:cs typeface="Times New Roman" panose="02020603050405020304" pitchFamily="18" charset="0"/>
                        </a:rPr>
                        <a:t>Dung </a:t>
                      </a:r>
                      <a:r>
                        <a:rPr lang="en-US" altLang="en-US" sz="2600" dirty="0" err="1" smtClean="0">
                          <a:solidFill>
                            <a:srgbClr val="828200"/>
                          </a:solidFill>
                          <a:latin typeface="Arial" panose="020B0604020202020204" pitchFamily="34" charset="0"/>
                          <a:cs typeface="Times New Roman" panose="02020603050405020304" pitchFamily="18" charset="0"/>
                        </a:rPr>
                        <a:t>tích</a:t>
                      </a:r>
                      <a:r>
                        <a:rPr lang="en-US" altLang="en-US" sz="2600" dirty="0" smtClean="0">
                          <a:solidFill>
                            <a:srgbClr val="828200"/>
                          </a:solidFill>
                          <a:latin typeface="Arial" panose="020B0604020202020204" pitchFamily="34" charset="0"/>
                          <a:cs typeface="Times New Roman" panose="02020603050405020304" pitchFamily="18" charset="0"/>
                        </a:rPr>
                        <a:t> </a:t>
                      </a:r>
                      <a:r>
                        <a:rPr lang="en-US" altLang="en-US" sz="2600" dirty="0" err="1" smtClean="0">
                          <a:solidFill>
                            <a:srgbClr val="828200"/>
                          </a:solidFill>
                          <a:latin typeface="Arial" panose="020B0604020202020204" pitchFamily="34" charset="0"/>
                          <a:cs typeface="Times New Roman" panose="02020603050405020304" pitchFamily="18" charset="0"/>
                        </a:rPr>
                        <a:t>của</a:t>
                      </a:r>
                      <a:r>
                        <a:rPr lang="en-US" altLang="en-US" sz="2600" dirty="0" smtClean="0">
                          <a:solidFill>
                            <a:srgbClr val="828200"/>
                          </a:solidFill>
                          <a:latin typeface="Arial" panose="020B0604020202020204" pitchFamily="34" charset="0"/>
                          <a:cs typeface="Times New Roman" panose="02020603050405020304" pitchFamily="18" charset="0"/>
                        </a:rPr>
                        <a:t> </a:t>
                      </a:r>
                      <a:r>
                        <a:rPr lang="en-US" altLang="en-US" sz="2600" dirty="0" err="1" smtClean="0">
                          <a:solidFill>
                            <a:srgbClr val="828200"/>
                          </a:solidFill>
                          <a:latin typeface="Arial" panose="020B0604020202020204" pitchFamily="34" charset="0"/>
                          <a:cs typeface="Times New Roman" panose="02020603050405020304" pitchFamily="18" charset="0"/>
                        </a:rPr>
                        <a:t>cối</a:t>
                      </a:r>
                      <a:r>
                        <a:rPr lang="en-US" altLang="en-US" sz="2600" dirty="0" smtClean="0">
                          <a:solidFill>
                            <a:srgbClr val="828200"/>
                          </a:solidFill>
                          <a:latin typeface="Arial" panose="020B0604020202020204" pitchFamily="34" charset="0"/>
                          <a:cs typeface="Times New Roman" panose="02020603050405020304" pitchFamily="18" charset="0"/>
                        </a:rPr>
                        <a:t> </a:t>
                      </a:r>
                      <a:r>
                        <a:rPr lang="en-US" altLang="en-US" sz="2600" dirty="0" err="1" smtClean="0">
                          <a:solidFill>
                            <a:srgbClr val="828200"/>
                          </a:solidFill>
                          <a:latin typeface="Arial" panose="020B0604020202020204" pitchFamily="34" charset="0"/>
                          <a:cs typeface="Times New Roman" panose="02020603050405020304" pitchFamily="18" charset="0"/>
                        </a:rPr>
                        <a:t>xay</a:t>
                      </a:r>
                      <a:r>
                        <a:rPr lang="en-US" altLang="en-US" sz="2600" dirty="0" smtClean="0">
                          <a:solidFill>
                            <a:srgbClr val="828200"/>
                          </a:solidFill>
                          <a:latin typeface="Arial" panose="020B0604020202020204" pitchFamily="34" charset="0"/>
                          <a:cs typeface="Times New Roman" panose="02020603050405020304" pitchFamily="18" charset="0"/>
                        </a:rPr>
                        <a:t> </a:t>
                      </a:r>
                      <a:r>
                        <a:rPr lang="en-US" altLang="en-US" sz="2600" dirty="0" err="1" smtClean="0">
                          <a:solidFill>
                            <a:srgbClr val="828200"/>
                          </a:solidFill>
                          <a:latin typeface="Arial" panose="020B0604020202020204" pitchFamily="34" charset="0"/>
                          <a:cs typeface="Times New Roman" panose="02020603050405020304" pitchFamily="18" charset="0"/>
                        </a:rPr>
                        <a:t>lớn</a:t>
                      </a:r>
                      <a:r>
                        <a:rPr lang="en-US" altLang="en-US" sz="2600" dirty="0" smtClean="0">
                          <a:solidFill>
                            <a:srgbClr val="828200"/>
                          </a:solidFill>
                          <a:latin typeface="Arial" panose="020B0604020202020204" pitchFamily="34" charset="0"/>
                          <a:cs typeface="Times New Roman" panose="02020603050405020304" pitchFamily="18" charset="0"/>
                        </a:rPr>
                        <a:t> 1L Dung </a:t>
                      </a:r>
                      <a:r>
                        <a:rPr lang="en-US" altLang="en-US" sz="2600" dirty="0" err="1" smtClean="0">
                          <a:solidFill>
                            <a:srgbClr val="828200"/>
                          </a:solidFill>
                          <a:latin typeface="Arial" panose="020B0604020202020204" pitchFamily="34" charset="0"/>
                          <a:cs typeface="Times New Roman" panose="02020603050405020304" pitchFamily="18" charset="0"/>
                        </a:rPr>
                        <a:t>tích</a:t>
                      </a:r>
                      <a:r>
                        <a:rPr lang="en-US" altLang="en-US" sz="2600" dirty="0" smtClean="0">
                          <a:solidFill>
                            <a:srgbClr val="828200"/>
                          </a:solidFill>
                          <a:latin typeface="Arial" panose="020B0604020202020204" pitchFamily="34" charset="0"/>
                          <a:cs typeface="Times New Roman" panose="02020603050405020304" pitchFamily="18" charset="0"/>
                        </a:rPr>
                        <a:t> </a:t>
                      </a:r>
                      <a:r>
                        <a:rPr lang="en-US" altLang="en-US" sz="2600" dirty="0" err="1" smtClean="0">
                          <a:solidFill>
                            <a:srgbClr val="828200"/>
                          </a:solidFill>
                          <a:latin typeface="Arial" panose="020B0604020202020204" pitchFamily="34" charset="0"/>
                          <a:cs typeface="Times New Roman" panose="02020603050405020304" pitchFamily="18" charset="0"/>
                        </a:rPr>
                        <a:t>của</a:t>
                      </a:r>
                      <a:r>
                        <a:rPr lang="en-US" altLang="en-US" sz="2600" dirty="0" smtClean="0">
                          <a:solidFill>
                            <a:srgbClr val="828200"/>
                          </a:solidFill>
                          <a:latin typeface="Arial" panose="020B0604020202020204" pitchFamily="34" charset="0"/>
                          <a:cs typeface="Times New Roman" panose="02020603050405020304" pitchFamily="18" charset="0"/>
                        </a:rPr>
                        <a:t> </a:t>
                      </a:r>
                      <a:r>
                        <a:rPr lang="en-US" altLang="en-US" sz="2600" dirty="0" err="1" smtClean="0">
                          <a:solidFill>
                            <a:srgbClr val="828200"/>
                          </a:solidFill>
                          <a:latin typeface="Arial" panose="020B0604020202020204" pitchFamily="34" charset="0"/>
                          <a:cs typeface="Times New Roman" panose="02020603050405020304" pitchFamily="18" charset="0"/>
                        </a:rPr>
                        <a:t>cối</a:t>
                      </a:r>
                      <a:r>
                        <a:rPr lang="en-US" altLang="en-US" sz="2600" dirty="0" smtClean="0">
                          <a:solidFill>
                            <a:srgbClr val="828200"/>
                          </a:solidFill>
                          <a:latin typeface="Arial" panose="020B0604020202020204" pitchFamily="34" charset="0"/>
                          <a:cs typeface="Times New Roman" panose="02020603050405020304" pitchFamily="18" charset="0"/>
                        </a:rPr>
                        <a:t> </a:t>
                      </a:r>
                      <a:r>
                        <a:rPr lang="en-US" altLang="en-US" sz="2600" dirty="0" err="1" smtClean="0">
                          <a:solidFill>
                            <a:srgbClr val="828200"/>
                          </a:solidFill>
                          <a:latin typeface="Arial" panose="020B0604020202020204" pitchFamily="34" charset="0"/>
                          <a:cs typeface="Times New Roman" panose="02020603050405020304" pitchFamily="18" charset="0"/>
                        </a:rPr>
                        <a:t>xay</a:t>
                      </a:r>
                      <a:r>
                        <a:rPr lang="en-US" altLang="en-US" sz="2600" dirty="0" smtClean="0">
                          <a:solidFill>
                            <a:srgbClr val="828200"/>
                          </a:solidFill>
                          <a:latin typeface="Arial" panose="020B0604020202020204" pitchFamily="34" charset="0"/>
                          <a:cs typeface="Times New Roman" panose="02020603050405020304" pitchFamily="18" charset="0"/>
                        </a:rPr>
                        <a:t> </a:t>
                      </a:r>
                      <a:r>
                        <a:rPr lang="en-US" altLang="en-US" sz="2600" dirty="0" err="1" smtClean="0">
                          <a:solidFill>
                            <a:srgbClr val="828200"/>
                          </a:solidFill>
                          <a:latin typeface="Arial" panose="020B0604020202020204" pitchFamily="34" charset="0"/>
                          <a:cs typeface="Times New Roman" panose="02020603050405020304" pitchFamily="18" charset="0"/>
                        </a:rPr>
                        <a:t>nhỏ</a:t>
                      </a:r>
                      <a:r>
                        <a:rPr lang="en-US" altLang="en-US" sz="2600" dirty="0" smtClean="0">
                          <a:solidFill>
                            <a:srgbClr val="828200"/>
                          </a:solidFill>
                          <a:latin typeface="Arial" panose="020B0604020202020204" pitchFamily="34" charset="0"/>
                          <a:cs typeface="Times New Roman" panose="02020603050405020304" pitchFamily="18" charset="0"/>
                        </a:rPr>
                        <a:t> 0,5L</a:t>
                      </a:r>
                      <a:endParaRPr lang="en-US" altLang="en-US" sz="2600" dirty="0">
                        <a:cs typeface="Times New Roman" panose="02020603050405020304" pitchFamily="18" charset="0"/>
                      </a:endParaRPr>
                    </a:p>
                  </a:txBody>
                  <a:tcPr marL="91430" marR="91430" marT="45726" marB="45726"/>
                </a:tc>
                <a:tc>
                  <a:txBody>
                    <a:bodyPr/>
                    <a:lstStyle/>
                    <a:p>
                      <a:endParaRPr lang="en-US" sz="2600" dirty="0" smtClean="0"/>
                    </a:p>
                    <a:p>
                      <a:endParaRPr lang="en-US" sz="2600" dirty="0" smtClean="0"/>
                    </a:p>
                    <a:p>
                      <a:endParaRPr lang="en-US" sz="2600" dirty="0" smtClean="0"/>
                    </a:p>
                    <a:p>
                      <a:endParaRPr lang="en-US" sz="2600" dirty="0"/>
                    </a:p>
                  </a:txBody>
                  <a:tcPr marL="91430" marR="91430" marT="45726" marB="45726"/>
                </a:tc>
                <a:tc>
                  <a:txBody>
                    <a:bodyPr/>
                    <a:lstStyle/>
                    <a:p>
                      <a:r>
                        <a:rPr lang="en-US" sz="2600" dirty="0" smtClean="0"/>
                        <a:t>300W</a:t>
                      </a:r>
                      <a:endParaRPr lang="en-US" sz="2600" dirty="0"/>
                    </a:p>
                  </a:txBody>
                  <a:tcPr marL="91430" marR="91430" marT="45726" marB="45726"/>
                </a:tc>
                <a:tc>
                  <a:txBody>
                    <a:bodyPr/>
                    <a:lstStyle/>
                    <a:p>
                      <a:r>
                        <a:rPr lang="en-US" sz="2600" dirty="0" smtClean="0"/>
                        <a:t>220W</a:t>
                      </a:r>
                      <a:endParaRPr lang="en-US" sz="2600" dirty="0"/>
                    </a:p>
                  </a:txBody>
                  <a:tcPr marL="91430" marR="91430" marT="45726" marB="45726"/>
                </a:tc>
              </a:tr>
            </a:tbl>
          </a:graphicData>
        </a:graphic>
      </p:graphicFrame>
      <p:pic>
        <p:nvPicPr>
          <p:cNvPr id="20513" name="Picture 2" descr="Screen Clippin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704994" y="2943237"/>
            <a:ext cx="2274888" cy="1415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4" name="Picture 3"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04994" y="4685887"/>
            <a:ext cx="227488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3"/>
    </p:custData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33" y="-141890"/>
            <a:ext cx="10364451" cy="1596177"/>
          </a:xfrm>
        </p:spPr>
        <p:txBody>
          <a:bodyPr>
            <a:normAutofit/>
          </a:bodyPr>
          <a:lstStyle/>
          <a:p>
            <a:r>
              <a:rPr lang="en-US" sz="4500" b="1" dirty="0" smtClean="0">
                <a:latin typeface="Tahoma" panose="020B0604030504040204" pitchFamily="34" charset="0"/>
                <a:ea typeface="Tahoma" panose="020B0604030504040204" pitchFamily="34" charset="0"/>
                <a:cs typeface="Tahoma" panose="020B0604030504040204" pitchFamily="34" charset="0"/>
              </a:rPr>
              <a:t>Một số kiểu máy xay</a:t>
            </a:r>
            <a:endParaRPr lang="en-US" sz="4500" b="1" dirty="0">
              <a:latin typeface="Tahoma" panose="020B0604030504040204" pitchFamily="34" charset="0"/>
              <a:ea typeface="Tahoma" panose="020B0604030504040204" pitchFamily="34" charset="0"/>
              <a:cs typeface="Tahoma" panose="020B0604030504040204" pitchFamily="34" charset="0"/>
            </a:endParaRPr>
          </a:p>
        </p:txBody>
      </p:sp>
      <p:pic>
        <p:nvPicPr>
          <p:cNvPr id="1028" name="Picture 4" descr="MÁY XAY THỊT ĐA NĂNG CỐI INOX 2L / MÁY XAY SINH TỐ ĐA NĂNG OSAKA NẮP NÂU |  shopchoang | Tiki"/>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942160"/>
            <a:ext cx="3373821" cy="35825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0" name="Picture 6" descr="Máy xay sinh tố Electrolu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2482" y="929363"/>
            <a:ext cx="5715000" cy="28543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2" name="Picture 8" descr="Máy xay thịt có xay được cua không, chọn mua loại nào tốt nhất 2020 |  websosanh.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2482" y="3846786"/>
            <a:ext cx="5715000" cy="30112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4" name="Picture 10" descr="Máy xay, nấu đa năng Ranbem RBM-775 lanhuongm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9421" y="2270234"/>
            <a:ext cx="3873061" cy="46086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77460" y="1025416"/>
            <a:ext cx="10468303" cy="4401205"/>
          </a:xfrm>
          <a:prstGeom prst="rect">
            <a:avLst/>
          </a:prstGeom>
        </p:spPr>
        <p:txBody>
          <a:bodyPr wrap="square">
            <a:spAutoFit/>
          </a:bodyPr>
          <a:lstStyle/>
          <a:p>
            <a:pPr>
              <a:defRPr/>
            </a:pPr>
            <a:r>
              <a:rPr lang="vi-VN" sz="3500" b="1" u="sng" dirty="0">
                <a:solidFill>
                  <a:srgbClr val="FF0000"/>
                </a:solidFill>
                <a:latin typeface="Times New Roman (Headings)"/>
                <a:ea typeface="+mj-ea"/>
                <a:cs typeface="Times New Roman" panose="02020603050405020304" pitchFamily="18" charset="0"/>
              </a:rPr>
              <a:t>1.3. Máy xay thực phẩm </a:t>
            </a:r>
            <a:endParaRPr lang="en-US" sz="3500" b="1" u="sng" dirty="0" smtClean="0">
              <a:solidFill>
                <a:srgbClr val="FF0000"/>
              </a:solidFill>
              <a:latin typeface="Times New Roman (Headings)"/>
              <a:ea typeface="+mj-ea"/>
              <a:cs typeface="Times New Roman" panose="02020603050405020304" pitchFamily="18" charset="0"/>
            </a:endParaRPr>
          </a:p>
          <a:p>
            <a:pPr marL="514350" indent="-514350">
              <a:buAutoNum type="alphaLcPeriod"/>
              <a:defRPr/>
            </a:pPr>
            <a:r>
              <a:rPr lang="vi-VN" sz="3500" b="1" u="sng" dirty="0" smtClean="0">
                <a:solidFill>
                  <a:srgbClr val="FF0000"/>
                </a:solidFill>
                <a:latin typeface="Times New Roman (Headings)"/>
                <a:ea typeface="+mj-ea"/>
                <a:cs typeface="Times New Roman" panose="02020603050405020304" pitchFamily="18" charset="0"/>
              </a:rPr>
              <a:t>Cấu </a:t>
            </a:r>
            <a:r>
              <a:rPr lang="vi-VN" sz="3500" b="1" u="sng" dirty="0">
                <a:solidFill>
                  <a:srgbClr val="FF0000"/>
                </a:solidFill>
                <a:latin typeface="Times New Roman (Headings)"/>
                <a:ea typeface="+mj-ea"/>
                <a:cs typeface="Times New Roman" panose="02020603050405020304" pitchFamily="18" charset="0"/>
              </a:rPr>
              <a:t>tạo và thông số kĩ </a:t>
            </a:r>
            <a:r>
              <a:rPr lang="vi-VN" sz="3500" b="1" u="sng" dirty="0" smtClean="0">
                <a:solidFill>
                  <a:srgbClr val="FF0000"/>
                </a:solidFill>
                <a:latin typeface="Times New Roman (Headings)"/>
                <a:ea typeface="+mj-ea"/>
                <a:cs typeface="Times New Roman" panose="02020603050405020304" pitchFamily="18" charset="0"/>
              </a:rPr>
              <a:t>thuật</a:t>
            </a:r>
            <a:endParaRPr lang="en-US" sz="3500" b="1" u="sng" dirty="0" smtClean="0">
              <a:solidFill>
                <a:srgbClr val="FF0000"/>
              </a:solidFill>
              <a:latin typeface="Times New Roman (Headings)"/>
              <a:ea typeface="+mj-ea"/>
              <a:cs typeface="Times New Roman" panose="02020603050405020304" pitchFamily="18" charset="0"/>
            </a:endParaRPr>
          </a:p>
          <a:p>
            <a:pPr>
              <a:defRPr/>
            </a:pPr>
            <a:r>
              <a:rPr lang="en-US" sz="3500" b="1" dirty="0" smtClean="0">
                <a:latin typeface="Times New Roman (Headings)"/>
                <a:ea typeface="+mj-ea"/>
                <a:cs typeface="Times New Roman" panose="02020603050405020304" pitchFamily="18" charset="0"/>
              </a:rPr>
              <a:t>- Chức năng: Máy xay thực phẩm sử dụng điện năng để làm quay lưỡi dao trong cối xay.</a:t>
            </a:r>
            <a:endParaRPr lang="en-US" sz="3500" b="1" dirty="0">
              <a:latin typeface="Times New Roman (Headings)"/>
              <a:ea typeface="+mj-ea"/>
              <a:cs typeface="Times New Roman" panose="02020603050405020304" pitchFamily="18" charset="0"/>
            </a:endParaRPr>
          </a:p>
          <a:p>
            <a:pPr>
              <a:defRPr/>
            </a:pPr>
            <a:r>
              <a:rPr lang="vi-VN" sz="3500" b="1" dirty="0">
                <a:latin typeface="Times New Roman (Headings)"/>
                <a:ea typeface="+mj-ea"/>
                <a:cs typeface="Times New Roman" panose="02020603050405020304" pitchFamily="18" charset="0"/>
              </a:rPr>
              <a:t> </a:t>
            </a:r>
            <a:r>
              <a:rPr lang="en-US" sz="3500" b="1" dirty="0" smtClean="0">
                <a:latin typeface="Times New Roman (Headings)"/>
                <a:ea typeface="+mj-ea"/>
                <a:cs typeface="Times New Roman" panose="02020603050405020304" pitchFamily="18" charset="0"/>
              </a:rPr>
              <a:t>- C</a:t>
            </a:r>
            <a:r>
              <a:rPr lang="vi-VN" sz="3500" b="1" dirty="0" smtClean="0">
                <a:latin typeface="Times New Roman (Headings)"/>
                <a:cs typeface="Times New Roman" panose="02020603050405020304" pitchFamily="18" charset="0"/>
              </a:rPr>
              <a:t>ấu</a:t>
            </a:r>
            <a:r>
              <a:rPr lang="en-US" sz="3500" b="1" dirty="0" smtClean="0">
                <a:latin typeface="Times New Roman (Headings)"/>
                <a:cs typeface="Times New Roman" panose="02020603050405020304" pitchFamily="18" charset="0"/>
              </a:rPr>
              <a:t> </a:t>
            </a:r>
            <a:r>
              <a:rPr lang="vi-VN" sz="3500" b="1" dirty="0" smtClean="0">
                <a:latin typeface="Times New Roman (Headings)"/>
                <a:ea typeface="+mj-ea"/>
                <a:cs typeface="Times New Roman" panose="02020603050405020304" pitchFamily="18" charset="0"/>
              </a:rPr>
              <a:t>tạo gồm: </a:t>
            </a:r>
            <a:endParaRPr lang="en-US" sz="3500" b="1" dirty="0" smtClean="0">
              <a:latin typeface="Times New Roman (Headings)"/>
              <a:ea typeface="+mj-ea"/>
              <a:cs typeface="Times New Roman" panose="02020603050405020304" pitchFamily="18" charset="0"/>
            </a:endParaRPr>
          </a:p>
          <a:p>
            <a:pPr>
              <a:defRPr/>
            </a:pPr>
            <a:r>
              <a:rPr lang="en-US" sz="3500" b="1" dirty="0" smtClean="0">
                <a:latin typeface="Times New Roman (Headings)"/>
                <a:ea typeface="+mj-ea"/>
                <a:cs typeface="Times New Roman" panose="02020603050405020304" pitchFamily="18" charset="0"/>
              </a:rPr>
              <a:t>+ T</a:t>
            </a:r>
            <a:r>
              <a:rPr lang="vi-VN" sz="3500" b="1" dirty="0" smtClean="0">
                <a:latin typeface="Times New Roman (Headings)"/>
                <a:ea typeface="+mj-ea"/>
                <a:cs typeface="Times New Roman" panose="02020603050405020304" pitchFamily="18" charset="0"/>
              </a:rPr>
              <a:t>hân </a:t>
            </a:r>
            <a:r>
              <a:rPr lang="vi-VN" sz="3500" b="1" dirty="0">
                <a:latin typeface="Times New Roman (Headings)"/>
                <a:ea typeface="+mj-ea"/>
                <a:cs typeface="Times New Roman" panose="02020603050405020304" pitchFamily="18" charset="0"/>
              </a:rPr>
              <a:t>máy, </a:t>
            </a:r>
            <a:endParaRPr lang="en-US" sz="3500" b="1" dirty="0" smtClean="0">
              <a:latin typeface="Times New Roman (Headings)"/>
              <a:ea typeface="+mj-ea"/>
              <a:cs typeface="Times New Roman" panose="02020603050405020304" pitchFamily="18" charset="0"/>
            </a:endParaRPr>
          </a:p>
          <a:p>
            <a:pPr>
              <a:defRPr/>
            </a:pPr>
            <a:r>
              <a:rPr lang="en-US" sz="3500" b="1" dirty="0" smtClean="0">
                <a:latin typeface="Times New Roman (Headings)"/>
                <a:ea typeface="+mj-ea"/>
                <a:cs typeface="Times New Roman" panose="02020603050405020304" pitchFamily="18" charset="0"/>
              </a:rPr>
              <a:t>+ C</a:t>
            </a:r>
            <a:r>
              <a:rPr lang="vi-VN" sz="3500" b="1" dirty="0" smtClean="0">
                <a:latin typeface="Times New Roman (Headings)"/>
                <a:ea typeface="+mj-ea"/>
                <a:cs typeface="Times New Roman" panose="02020603050405020304" pitchFamily="18" charset="0"/>
              </a:rPr>
              <a:t>ối </a:t>
            </a:r>
            <a:r>
              <a:rPr lang="vi-VN" sz="3500" b="1" dirty="0">
                <a:latin typeface="Times New Roman (Headings)"/>
                <a:ea typeface="+mj-ea"/>
                <a:cs typeface="Times New Roman" panose="02020603050405020304" pitchFamily="18" charset="0"/>
              </a:rPr>
              <a:t>xay, </a:t>
            </a:r>
            <a:endParaRPr lang="en-US" sz="3500" b="1" dirty="0" smtClean="0">
              <a:latin typeface="Times New Roman (Headings)"/>
              <a:ea typeface="+mj-ea"/>
              <a:cs typeface="Times New Roman" panose="02020603050405020304" pitchFamily="18" charset="0"/>
            </a:endParaRPr>
          </a:p>
          <a:p>
            <a:pPr>
              <a:defRPr/>
            </a:pPr>
            <a:r>
              <a:rPr lang="en-US" sz="3500" b="1" dirty="0" smtClean="0">
                <a:latin typeface="Times New Roman (Headings)"/>
                <a:ea typeface="+mj-ea"/>
                <a:cs typeface="Times New Roman" panose="02020603050405020304" pitchFamily="18" charset="0"/>
              </a:rPr>
              <a:t>+ B</a:t>
            </a:r>
            <a:r>
              <a:rPr lang="vi-VN" sz="3500" b="1" dirty="0" smtClean="0">
                <a:latin typeface="Times New Roman (Headings)"/>
                <a:ea typeface="+mj-ea"/>
                <a:cs typeface="Times New Roman" panose="02020603050405020304" pitchFamily="18" charset="0"/>
              </a:rPr>
              <a:t>ộ </a:t>
            </a:r>
            <a:r>
              <a:rPr lang="vi-VN" sz="3500" b="1" dirty="0">
                <a:latin typeface="Times New Roman (Headings)"/>
                <a:ea typeface="+mj-ea"/>
                <a:cs typeface="Times New Roman" panose="02020603050405020304" pitchFamily="18" charset="0"/>
              </a:rPr>
              <a:t>phận điều khiển. </a:t>
            </a:r>
            <a:endParaRPr lang="en-US" sz="3500" b="1" dirty="0">
              <a:latin typeface="Times New Roman (Headings)"/>
              <a:ea typeface="+mj-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1"/>
          <a:srcRect l="24229" t="25646" r="23305" b="17672"/>
          <a:stretch>
            <a:fillRect/>
          </a:stretch>
        </p:blipFill>
        <p:spPr>
          <a:xfrm>
            <a:off x="283780" y="299545"/>
            <a:ext cx="11603420" cy="6353503"/>
          </a:xfrm>
          <a:prstGeom prst="rect">
            <a:avLst/>
          </a:prstGeom>
          <a:ln w="88900" cap="sq" cmpd="thickThin">
            <a:solidFill>
              <a:srgbClr val="000000"/>
            </a:solidFill>
            <a:prstDash val="solid"/>
            <a:miter lim="800000"/>
            <a:headEnd/>
            <a:tailEnd/>
          </a:ln>
          <a:effectLst>
            <a:innerShdw blurRad="76200">
              <a:srgbClr val="000000"/>
            </a:innerShdw>
          </a:effec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88731" y="1734864"/>
            <a:ext cx="11161985" cy="7017306"/>
          </a:xfrm>
          <a:prstGeom prst="rect">
            <a:avLst/>
          </a:prstGeom>
        </p:spPr>
        <p:txBody>
          <a:bodyPr wrap="square">
            <a:spAutoFit/>
          </a:bodyPr>
          <a:lstStyle/>
          <a:p>
            <a:pPr>
              <a:defRPr/>
            </a:pPr>
            <a:r>
              <a:rPr lang="vi-VN" sz="4500" b="1" u="sng" dirty="0">
                <a:ea typeface="+mj-ea"/>
                <a:cs typeface="Times New Roman" panose="02020603050405020304" pitchFamily="18" charset="0"/>
              </a:rPr>
              <a:t>b. Nguyên lí làm </a:t>
            </a:r>
            <a:r>
              <a:rPr lang="vi-VN" sz="4500" b="1" u="sng" dirty="0" smtClean="0">
                <a:ea typeface="+mj-ea"/>
                <a:cs typeface="Times New Roman" panose="02020603050405020304" pitchFamily="18" charset="0"/>
              </a:rPr>
              <a:t>việc</a:t>
            </a:r>
            <a:r>
              <a:rPr lang="en-US" sz="4500" b="1" u="sng" dirty="0" smtClean="0">
                <a:ea typeface="+mj-ea"/>
                <a:cs typeface="Times New Roman" panose="02020603050405020304" pitchFamily="18" charset="0"/>
              </a:rPr>
              <a:t>:</a:t>
            </a:r>
            <a:r>
              <a:rPr lang="vi-VN" sz="4500" b="1" u="sng" dirty="0" smtClean="0">
                <a:ea typeface="+mj-ea"/>
                <a:cs typeface="Times New Roman" panose="02020603050405020304" pitchFamily="18" charset="0"/>
              </a:rPr>
              <a:t> </a:t>
            </a:r>
            <a:endParaRPr lang="en-US" sz="4500" b="1" u="sng" dirty="0">
              <a:ea typeface="+mj-ea"/>
              <a:cs typeface="Times New Roman" panose="02020603050405020304" pitchFamily="18" charset="0"/>
            </a:endParaRPr>
          </a:p>
          <a:p>
            <a:pPr algn="just">
              <a:defRPr/>
            </a:pPr>
            <a:r>
              <a:rPr lang="en-US" sz="4500" b="1" dirty="0" smtClean="0">
                <a:ea typeface="+mj-ea"/>
                <a:cs typeface="Times New Roman" panose="02020603050405020304" pitchFamily="18" charset="0"/>
              </a:rPr>
              <a:t>	</a:t>
            </a:r>
            <a:r>
              <a:rPr lang="vi-VN" sz="4500" b="1" dirty="0" smtClean="0">
                <a:ea typeface="+mj-ea"/>
                <a:cs typeface="Times New Roman" panose="02020603050405020304" pitchFamily="18" charset="0"/>
              </a:rPr>
              <a:t>Khi </a:t>
            </a:r>
            <a:r>
              <a:rPr lang="vi-VN" sz="4500" b="1" dirty="0">
                <a:ea typeface="+mj-ea"/>
                <a:cs typeface="Times New Roman" panose="02020603050405020304" pitchFamily="18" charset="0"/>
              </a:rPr>
              <a:t>cấp điện cho máy xay thực phẩm và lựa chọn tốc độ xay phù hợp, động cơ sẽ hoạt động làm quay lưỡi dao trong cối xay để cắt nhỏ thực phẩm.</a:t>
            </a:r>
            <a:endParaRPr lang="en-US" sz="4500" b="1" dirty="0">
              <a:ea typeface="+mj-ea"/>
              <a:cs typeface="Times New Roman" panose="02020603050405020304" pitchFamily="18" charset="0"/>
            </a:endParaRPr>
          </a:p>
          <a:p>
            <a:pPr>
              <a:defRPr/>
            </a:pPr>
            <a:endParaRPr lang="en-US" sz="4500" b="1" dirty="0"/>
          </a:p>
          <a:p>
            <a:pPr>
              <a:defRPr/>
            </a:pPr>
            <a:endParaRPr lang="en-US" sz="4500" b="1" dirty="0"/>
          </a:p>
          <a:p>
            <a:pPr>
              <a:defRPr/>
            </a:pPr>
            <a:endParaRPr lang="en-US" sz="4500" b="1" dirty="0"/>
          </a:p>
          <a:p>
            <a:pPr>
              <a:defRPr/>
            </a:pPr>
            <a:endParaRPr lang="en-US" sz="4500" b="1" dirty="0"/>
          </a:p>
          <a:p>
            <a:pPr>
              <a:defRPr/>
            </a:pPr>
            <a:endParaRPr lang="en-US" sz="45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10"/>
          <p:cNvSpPr>
            <a:spLocks noChangeArrowheads="1"/>
          </p:cNvSpPr>
          <p:nvPr/>
        </p:nvSpPr>
        <p:spPr bwMode="auto">
          <a:xfrm>
            <a:off x="2816910" y="411819"/>
            <a:ext cx="5713424" cy="5847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vi-VN" altLang="en-US" sz="3200" b="1" dirty="0">
                <a:solidFill>
                  <a:srgbClr val="FF3300"/>
                </a:solidFill>
              </a:rPr>
              <a:t>c. Sử dụng máy xay thực phẩm </a:t>
            </a:r>
            <a:endParaRPr lang="en-US" altLang="en-US" sz="3200" b="1" dirty="0">
              <a:solidFill>
                <a:srgbClr val="FF3300"/>
              </a:solidFill>
            </a:endParaRPr>
          </a:p>
        </p:txBody>
      </p:sp>
      <p:sp>
        <p:nvSpPr>
          <p:cNvPr id="24585" name="Rectangle 10"/>
          <p:cNvSpPr>
            <a:spLocks noChangeArrowheads="1"/>
          </p:cNvSpPr>
          <p:nvPr/>
        </p:nvSpPr>
        <p:spPr bwMode="auto">
          <a:xfrm>
            <a:off x="1554709" y="1083721"/>
            <a:ext cx="7673896" cy="52322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dirty="0">
                <a:solidFill>
                  <a:srgbClr val="FF3300"/>
                </a:solidFill>
              </a:rPr>
              <a:t>Bảng 9.5. Quy trình sử dụng máy xay thực phẩm</a:t>
            </a:r>
            <a:endParaRPr lang="en-US" altLang="en-US" sz="2800" b="1" dirty="0">
              <a:solidFill>
                <a:srgbClr val="FF3300"/>
              </a:solidFill>
            </a:endParaRPr>
          </a:p>
        </p:txBody>
      </p:sp>
      <p:pic>
        <p:nvPicPr>
          <p:cNvPr id="24586" name="Picture 1" descr="Screen Clippin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835572" y="1986455"/>
            <a:ext cx="10720552" cy="4130566"/>
          </a:xfrm>
          <a:prstGeom prst="rect">
            <a:avLst/>
          </a:prstGeom>
          <a:ln w="88900" cap="sq" cmpd="thickThin">
            <a:solidFill>
              <a:srgbClr val="000000"/>
            </a:solidFill>
            <a:prstDash val="solid"/>
            <a:miter lim="800000"/>
            <a:headEnd/>
            <a:tailEnd/>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ustDataLst>
      <p:tags r:id="rId2"/>
    </p:custData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7" name="Picture 2" descr="Screen Clippin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725214" y="504498"/>
            <a:ext cx="10720552" cy="5728406"/>
          </a:xfrm>
          <a:prstGeom prst="rect">
            <a:avLst/>
          </a:prstGeom>
          <a:ln w="88900" cap="sq" cmpd="thickThin">
            <a:solidFill>
              <a:srgbClr val="000000"/>
            </a:solidFill>
            <a:prstDash val="solid"/>
            <a:miter lim="800000"/>
            <a:headEnd/>
            <a:tailEnd/>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ustDataLst>
      <p:tags r:id="rId2"/>
    </p:custData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8" name="Picture 3" descr="Screen Clippin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972425" y="252250"/>
            <a:ext cx="10142264" cy="4603529"/>
          </a:xfrm>
          <a:prstGeom prst="rect">
            <a:avLst/>
          </a:prstGeom>
          <a:ln w="88900" cap="sq" cmpd="thickThin">
            <a:solidFill>
              <a:srgbClr val="000000"/>
            </a:solidFill>
            <a:prstDash val="solid"/>
            <a:miter lim="800000"/>
            <a:headEnd/>
            <a:tailEnd/>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35116" y="5234152"/>
            <a:ext cx="9979573" cy="784830"/>
          </a:xfrm>
          <a:prstGeom prst="rect">
            <a:avLst/>
          </a:prstGeom>
          <a:noFill/>
        </p:spPr>
        <p:txBody>
          <a:bodyPr wrap="square" rtlCol="0">
            <a:spAutoFit/>
          </a:bodyPr>
          <a:lstStyle/>
          <a:p>
            <a:r>
              <a:rPr lang="en-US" sz="4500" b="1" dirty="0" smtClean="0">
                <a:latin typeface="Tahoma" panose="020B0604030504040204" pitchFamily="34" charset="0"/>
                <a:ea typeface="Tahoma" panose="020B0604030504040204" pitchFamily="34" charset="0"/>
                <a:cs typeface="Tahoma" panose="020B0604030504040204" pitchFamily="34" charset="0"/>
              </a:rPr>
              <a:t>Nêu các bước sử dụng máy xay</a:t>
            </a:r>
            <a:endParaRPr lang="en-US" sz="4500" b="1" dirty="0">
              <a:latin typeface="Tahoma" panose="020B0604030504040204" pitchFamily="34" charset="0"/>
              <a:ea typeface="Tahoma" panose="020B0604030504040204" pitchFamily="34" charset="0"/>
              <a:cs typeface="Tahoma" panose="020B0604030504040204" pitchFamily="34" charset="0"/>
            </a:endParaRPr>
          </a:p>
        </p:txBody>
      </p:sp>
    </p:spTree>
    <p:custDataLst>
      <p:tags r:id="rId2"/>
    </p:custData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Box 3"/>
          <p:cNvSpPr txBox="1">
            <a:spLocks noChangeArrowheads="1"/>
          </p:cNvSpPr>
          <p:nvPr/>
        </p:nvSpPr>
        <p:spPr bwMode="auto">
          <a:xfrm>
            <a:off x="1255924" y="0"/>
            <a:ext cx="937766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8000" dirty="0" smtClean="0">
                <a:solidFill>
                  <a:srgbClr val="FF0000"/>
                </a:solidFill>
                <a:latin typeface="#9Slide05 Lobster" panose="02000506000000020003" pitchFamily="2" charset="0"/>
                <a:cs typeface="Times New Roman" panose="02020603050405020304" pitchFamily="18" charset="0"/>
              </a:rPr>
              <a:t>Bài 9:</a:t>
            </a:r>
            <a:endParaRPr lang="en-US" altLang="en-US" sz="8000" dirty="0" smtClean="0">
              <a:solidFill>
                <a:srgbClr val="FF0000"/>
              </a:solidFill>
              <a:latin typeface="#9Slide05 Lobster" panose="02000506000000020003" pitchFamily="2" charset="0"/>
              <a:cs typeface="Times New Roman" panose="02020603050405020304" pitchFamily="18" charset="0"/>
            </a:endParaRPr>
          </a:p>
          <a:p>
            <a:pPr algn="ctr"/>
            <a:r>
              <a:rPr lang="en-US" altLang="en-US" sz="8000" dirty="0" smtClean="0">
                <a:solidFill>
                  <a:srgbClr val="FF0000"/>
                </a:solidFill>
                <a:latin typeface="#9Slide05 Lobster" panose="02000506000000020003" pitchFamily="2" charset="0"/>
                <a:cs typeface="Times New Roman" panose="02020603050405020304" pitchFamily="18" charset="0"/>
              </a:rPr>
              <a:t>Sử dụng đồ dùng điện trong gia đình</a:t>
            </a:r>
            <a:endParaRPr lang="en-US" altLang="en-US" sz="8000" dirty="0">
              <a:solidFill>
                <a:srgbClr val="FF0000"/>
              </a:solidFill>
              <a:latin typeface="#9Slide05 Lobster" panose="02000506000000020003" pitchFamily="2" charset="0"/>
              <a:cs typeface="Times New Roman" panose="02020603050405020304" pitchFamily="18" charset="0"/>
            </a:endParaRPr>
          </a:p>
        </p:txBody>
      </p:sp>
      <p:pic>
        <p:nvPicPr>
          <p:cNvPr id="1026" name="Picture 2" descr="http://suadiennuoctaidanang.com/wp-content/uploads/2018/02/tong-quan-ve-dien-gia-dung-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17289" y="3785652"/>
            <a:ext cx="8185355" cy="29691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82414" y="773167"/>
            <a:ext cx="9656983" cy="4662815"/>
          </a:xfrm>
          <a:prstGeom prst="rect">
            <a:avLst/>
          </a:prstGeom>
        </p:spPr>
        <p:txBody>
          <a:bodyPr wrap="square">
            <a:spAutoFit/>
          </a:bodyPr>
          <a:lstStyle/>
          <a:p>
            <a:pPr>
              <a:defRPr/>
            </a:pPr>
            <a:r>
              <a:rPr lang="en-US" sz="4500" b="1" dirty="0">
                <a:latin typeface="Tahoma" panose="020B0604030504040204" pitchFamily="34" charset="0"/>
                <a:ea typeface="Tahoma" panose="020B0604030504040204" pitchFamily="34" charset="0"/>
                <a:cs typeface="Tahoma" panose="020B0604030504040204" pitchFamily="34" charset="0"/>
              </a:rPr>
              <a:t>2</a:t>
            </a:r>
            <a:r>
              <a:rPr lang="vi-VN" sz="4500" b="1" dirty="0">
                <a:latin typeface="Tahoma" panose="020B0604030504040204" pitchFamily="34" charset="0"/>
                <a:ea typeface="Tahoma" panose="020B0604030504040204" pitchFamily="34" charset="0"/>
                <a:cs typeface="Tahoma" panose="020B0604030504040204" pitchFamily="34" charset="0"/>
              </a:rPr>
              <a:t>. Lựa chọn đồ dùng điện tiết kiệm điện</a:t>
            </a:r>
            <a:endParaRPr lang="en-US" sz="4500" b="1" dirty="0">
              <a:latin typeface="Tahoma" panose="020B0604030504040204" pitchFamily="34" charset="0"/>
              <a:ea typeface="Tahoma" panose="020B0604030504040204" pitchFamily="34" charset="0"/>
              <a:cs typeface="Tahoma" panose="020B0604030504040204" pitchFamily="34" charset="0"/>
            </a:endParaRPr>
          </a:p>
          <a:p>
            <a:pPr algn="just">
              <a:defRPr/>
            </a:pPr>
            <a:r>
              <a:rPr lang="en-US" sz="4500" dirty="0" smtClean="0">
                <a:latin typeface="Tahoma" panose="020B0604030504040204" pitchFamily="34" charset="0"/>
                <a:ea typeface="Tahoma" panose="020B0604030504040204" pitchFamily="34" charset="0"/>
                <a:cs typeface="Tahoma" panose="020B0604030504040204" pitchFamily="34" charset="0"/>
              </a:rPr>
              <a:t>	Khi mua sắm đồ dùng điện trong gia đình, chúng ta nên dựa vào các tiêu chí nào?</a:t>
            </a:r>
            <a:endParaRPr lang="en-US" sz="4500" dirty="0">
              <a:latin typeface="Tahoma" panose="020B0604030504040204" pitchFamily="34" charset="0"/>
              <a:ea typeface="Tahoma" panose="020B0604030504040204" pitchFamily="34" charset="0"/>
              <a:cs typeface="Tahoma" panose="020B0604030504040204" pitchFamily="34" charset="0"/>
            </a:endParaRPr>
          </a:p>
          <a:p>
            <a:pPr>
              <a:defRPr/>
            </a:pPr>
            <a:endParaRPr lang="en-US" dirty="0">
              <a:latin typeface="Tahoma" panose="020B0604030504040204" pitchFamily="34" charset="0"/>
              <a:ea typeface="Tahoma" panose="020B0604030504040204" pitchFamily="34" charset="0"/>
              <a:cs typeface="Tahoma" panose="020B0604030504040204" pitchFamily="34" charset="0"/>
            </a:endParaRPr>
          </a:p>
          <a:p>
            <a:pPr>
              <a:defRPr/>
            </a:pPr>
            <a:endParaRPr lang="en-US" dirty="0">
              <a:latin typeface="Tahoma" panose="020B0604030504040204" pitchFamily="34" charset="0"/>
              <a:ea typeface="Tahoma" panose="020B0604030504040204" pitchFamily="34" charset="0"/>
              <a:cs typeface="Tahoma" panose="020B0604030504040204" pitchFamily="34" charset="0"/>
            </a:endParaRPr>
          </a:p>
          <a:p>
            <a:pPr>
              <a:defRPr/>
            </a:pPr>
            <a:endParaRPr lang="en-US" dirty="0">
              <a:latin typeface="Tahoma" panose="020B0604030504040204" pitchFamily="34" charset="0"/>
              <a:ea typeface="Tahoma" panose="020B0604030504040204" pitchFamily="34" charset="0"/>
              <a:cs typeface="Tahoma" panose="020B0604030504040204" pitchFamily="34" charset="0"/>
            </a:endParaRPr>
          </a:p>
          <a:p>
            <a:pPr>
              <a:defRPr/>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 name="Rounded Rectangle 1"/>
          <p:cNvSpPr/>
          <p:nvPr/>
        </p:nvSpPr>
        <p:spPr>
          <a:xfrm>
            <a:off x="705808" y="346840"/>
            <a:ext cx="10610193" cy="595936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3500" b="1" u="sng" dirty="0" smtClean="0">
                <a:solidFill>
                  <a:schemeClr val="accent1"/>
                </a:solidFill>
              </a:rPr>
              <a:t>Khi mua sắm đồ dùng điện trong gia đình, chúng ta nên dựa vào các tiêu chí tiết kiệm điện sau:</a:t>
            </a:r>
            <a:endParaRPr lang="en-US" sz="3500" b="1" u="sng" dirty="0" smtClean="0">
              <a:solidFill>
                <a:schemeClr val="accent1"/>
              </a:solidFill>
            </a:endParaRPr>
          </a:p>
          <a:p>
            <a:pPr marL="285750" indent="-285750" algn="just">
              <a:buFontTx/>
              <a:buChar char="-"/>
            </a:pPr>
            <a:r>
              <a:rPr lang="en-US" sz="3500" b="1" dirty="0" smtClean="0"/>
              <a:t>Lựa chọn đồ dùng điện có </a:t>
            </a:r>
            <a:r>
              <a:rPr lang="en-US" sz="3500" b="1" dirty="0" smtClean="0">
                <a:solidFill>
                  <a:srgbClr val="FF0000"/>
                </a:solidFill>
              </a:rPr>
              <a:t>công suất </a:t>
            </a:r>
            <a:r>
              <a:rPr lang="en-US" sz="3500" b="1" dirty="0" smtClean="0"/>
              <a:t>định mức và </a:t>
            </a:r>
            <a:r>
              <a:rPr lang="en-US" sz="3500" b="1" dirty="0" smtClean="0">
                <a:solidFill>
                  <a:srgbClr val="FF0000"/>
                </a:solidFill>
              </a:rPr>
              <a:t>tính năng </a:t>
            </a:r>
            <a:r>
              <a:rPr lang="en-US" sz="3500" b="1" dirty="0" smtClean="0"/>
              <a:t>phù hợp với nhu cầu sử dụng;</a:t>
            </a:r>
            <a:endParaRPr lang="en-US" sz="3500" b="1" dirty="0" smtClean="0"/>
          </a:p>
          <a:p>
            <a:pPr marL="285750" indent="-285750" algn="just">
              <a:buFontTx/>
              <a:buChar char="-"/>
            </a:pPr>
            <a:r>
              <a:rPr lang="en-US" sz="3500" b="1" dirty="0" smtClean="0"/>
              <a:t>Lựa chọn đồ dùng điện có tính năng </a:t>
            </a:r>
            <a:r>
              <a:rPr lang="en-US" sz="3500" b="1" dirty="0" smtClean="0">
                <a:solidFill>
                  <a:srgbClr val="FF0000"/>
                </a:solidFill>
              </a:rPr>
              <a:t>tiết kiệm điện</a:t>
            </a:r>
            <a:r>
              <a:rPr lang="en-US" sz="3500" b="1" dirty="0" smtClean="0"/>
              <a:t>;</a:t>
            </a:r>
            <a:endParaRPr lang="en-US" sz="3500" b="1" dirty="0" smtClean="0"/>
          </a:p>
          <a:p>
            <a:pPr marL="285750" indent="-285750" algn="just">
              <a:buFontTx/>
              <a:buChar char="-"/>
            </a:pPr>
            <a:r>
              <a:rPr lang="en-US" sz="3500" b="1" dirty="0" smtClean="0"/>
              <a:t>Lựa chọn đồ dùng điện có </a:t>
            </a:r>
            <a:r>
              <a:rPr lang="en-US" sz="3500" b="1" dirty="0" smtClean="0">
                <a:solidFill>
                  <a:srgbClr val="FF0000"/>
                </a:solidFill>
              </a:rPr>
              <a:t>ngôi sao </a:t>
            </a:r>
            <a:r>
              <a:rPr lang="en-US" sz="3500" b="1" dirty="0" smtClean="0"/>
              <a:t>trong nhãn năng lượng nhiều hơn</a:t>
            </a:r>
            <a:r>
              <a:rPr lang="en-US" sz="3500" b="1" dirty="0" smtClean="0"/>
              <a:t>.</a:t>
            </a:r>
            <a:endParaRPr lang="en-US" sz="35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08082" y="236482"/>
            <a:ext cx="8466083" cy="200222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500" b="1" dirty="0" smtClean="0"/>
              <a:t>Đơn vị tính của công suất là W hoặc kW</a:t>
            </a:r>
            <a:endParaRPr lang="en-US" sz="3500" b="1" dirty="0" smtClean="0"/>
          </a:p>
          <a:p>
            <a:pPr algn="ctr"/>
            <a:r>
              <a:rPr lang="en-US" sz="3500" b="1" dirty="0" smtClean="0"/>
              <a:t>1kW=1000W</a:t>
            </a:r>
            <a:endParaRPr lang="en-US" sz="3500" b="1" dirty="0" smtClean="0"/>
          </a:p>
          <a:p>
            <a:pPr algn="ctr"/>
            <a:r>
              <a:rPr lang="en-US" sz="3500" b="1" dirty="0" smtClean="0"/>
              <a:t>Đơn vị tính điện tiêu thụ là kWh</a:t>
            </a:r>
            <a:endParaRPr lang="en-US" sz="3500" b="1" dirty="0"/>
          </a:p>
        </p:txBody>
      </p:sp>
      <p:pic>
        <p:nvPicPr>
          <p:cNvPr id="3" name="Picture 2"/>
          <p:cNvPicPr>
            <a:picLocks noChangeAspect="1"/>
          </p:cNvPicPr>
          <p:nvPr/>
        </p:nvPicPr>
        <p:blipFill rotWithShape="1">
          <a:blip r:embed="rId1"/>
          <a:srcRect l="15507" t="33513" r="13730" b="41918"/>
          <a:stretch>
            <a:fillRect/>
          </a:stretch>
        </p:blipFill>
        <p:spPr>
          <a:xfrm>
            <a:off x="756744" y="2506718"/>
            <a:ext cx="10752083" cy="3894082"/>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pinimg.com/originals/27/3e/81/273e81b221361c5f74fa0b7c1d34957a.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9759" y="310243"/>
            <a:ext cx="5274612" cy="43760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1028" name="Picture 4" descr="https://hangdienmaygiare.com/upload/images/May%20giat%20%20Electrolux/may-giat-electrolux-ewf9025bqsa-9-kg-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8529" y="310243"/>
            <a:ext cx="5437415" cy="43802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1030" name="Picture 6" descr="https://tuson.vn/uploads/product/May_lanh/Daikin/FTKA25UAVMV/image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759" y="310243"/>
            <a:ext cx="11316185" cy="5290457"/>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28899" y="5922492"/>
            <a:ext cx="5910943" cy="63094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500" b="1" dirty="0" smtClean="0">
                <a:latin typeface="#9Slide03 Cabin" panose="00000500000000000000" pitchFamily="2" charset="0"/>
              </a:rPr>
              <a:t>CÔNG NGHỆ INVERTER</a:t>
            </a:r>
            <a:endParaRPr lang="en-US" sz="3500" b="1" dirty="0">
              <a:latin typeface="#9Slide03 Cabin" panose="000005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goldtrans.com.vn/wp-content/uploads/2017/09/nhan_nang_luong_3-e1506486963264.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16428" y="212272"/>
            <a:ext cx="10597243" cy="64007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Rectangle 10"/>
          <p:cNvSpPr>
            <a:spLocks noChangeArrowheads="1"/>
          </p:cNvSpPr>
          <p:nvPr/>
        </p:nvSpPr>
        <p:spPr bwMode="auto">
          <a:xfrm>
            <a:off x="1072570" y="515939"/>
            <a:ext cx="10264348"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500" b="1" dirty="0">
                <a:solidFill>
                  <a:srgbClr val="FF0000"/>
                </a:solidFill>
              </a:rPr>
              <a:t>Cho 2 nồi cơm điện với công suất định mức như sau:</a:t>
            </a:r>
            <a:endParaRPr lang="en-US" altLang="en-US" sz="3500" b="1" dirty="0">
              <a:solidFill>
                <a:srgbClr val="FF0000"/>
              </a:solidFill>
            </a:endParaRPr>
          </a:p>
        </p:txBody>
      </p:sp>
      <p:sp>
        <p:nvSpPr>
          <p:cNvPr id="27663" name="Rectangle 10"/>
          <p:cNvSpPr>
            <a:spLocks noChangeArrowheads="1"/>
          </p:cNvSpPr>
          <p:nvPr/>
        </p:nvSpPr>
        <p:spPr bwMode="auto">
          <a:xfrm>
            <a:off x="911499" y="5152671"/>
            <a:ext cx="10586490"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4000" b="1" dirty="0" smtClean="0">
                <a:solidFill>
                  <a:srgbClr val="FF3300"/>
                </a:solidFill>
              </a:rPr>
              <a:t>	Em </a:t>
            </a:r>
            <a:r>
              <a:rPr lang="en-US" altLang="en-US" sz="4000" b="1" dirty="0">
                <a:solidFill>
                  <a:srgbClr val="FF3300"/>
                </a:solidFill>
              </a:rPr>
              <a:t>hãy cho biết chiếc nồi nào sẽ tiêu thụ điện </a:t>
            </a:r>
            <a:r>
              <a:rPr lang="en-US" altLang="en-US" sz="4000" b="1" dirty="0" smtClean="0">
                <a:solidFill>
                  <a:srgbClr val="FF3300"/>
                </a:solidFill>
              </a:rPr>
              <a:t>năng </a:t>
            </a:r>
            <a:r>
              <a:rPr lang="en-US" altLang="en-US" sz="4000" b="1" dirty="0">
                <a:solidFill>
                  <a:srgbClr val="FF3300"/>
                </a:solidFill>
              </a:rPr>
              <a:t>nhiều hơn trong cùng thời gian sử dụng.</a:t>
            </a:r>
            <a:endParaRPr lang="en-US" altLang="en-US" sz="4000" b="1" dirty="0">
              <a:solidFill>
                <a:srgbClr val="FF3300"/>
              </a:solidFill>
            </a:endParaRPr>
          </a:p>
        </p:txBody>
      </p:sp>
      <p:pic>
        <p:nvPicPr>
          <p:cNvPr id="2" name="Picture 1"/>
          <p:cNvPicPr>
            <a:picLocks noChangeAspect="1"/>
          </p:cNvPicPr>
          <p:nvPr/>
        </p:nvPicPr>
        <p:blipFill rotWithShape="1">
          <a:blip r:embed="rId1">
            <a:extLst>
              <a:ext uri="{28A0092B-C50C-407E-A947-70E740481C1C}">
                <a14:useLocalDpi xmlns:a14="http://schemas.microsoft.com/office/drawing/2010/main" val="0"/>
              </a:ext>
            </a:extLst>
          </a:blip>
          <a:srcRect l="12069" t="42903" r="50471" b="20855"/>
          <a:stretch>
            <a:fillRect/>
          </a:stretch>
        </p:blipFill>
        <p:spPr>
          <a:xfrm>
            <a:off x="283780" y="1370068"/>
            <a:ext cx="5454867" cy="3438415"/>
          </a:xfrm>
          <a:prstGeom prst="rect">
            <a:avLst/>
          </a:prstGeom>
        </p:spPr>
      </p:pic>
      <p:pic>
        <p:nvPicPr>
          <p:cNvPr id="3" name="Picture 2"/>
          <p:cNvPicPr>
            <a:picLocks noChangeAspect="1"/>
          </p:cNvPicPr>
          <p:nvPr/>
        </p:nvPicPr>
        <p:blipFill rotWithShape="1">
          <a:blip r:embed="rId1">
            <a:extLst>
              <a:ext uri="{28A0092B-C50C-407E-A947-70E740481C1C}">
                <a14:useLocalDpi xmlns:a14="http://schemas.microsoft.com/office/drawing/2010/main" val="0"/>
              </a:ext>
            </a:extLst>
          </a:blip>
          <a:srcRect l="50627" t="43740" r="11598" b="20575"/>
          <a:stretch>
            <a:fillRect/>
          </a:stretch>
        </p:blipFill>
        <p:spPr>
          <a:xfrm>
            <a:off x="6038193" y="1364944"/>
            <a:ext cx="5833241" cy="3438416"/>
          </a:xfrm>
          <a:prstGeom prst="rect">
            <a:avLst/>
          </a:prstGeom>
        </p:spPr>
      </p:pic>
    </p:spTree>
    <p:custDataLst>
      <p:tags r:id="rId2"/>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663"/>
                                        </p:tgtEl>
                                        <p:attrNameLst>
                                          <p:attrName>style.visibility</p:attrName>
                                        </p:attrNameLst>
                                      </p:cBhvr>
                                      <p:to>
                                        <p:strVal val="visible"/>
                                      </p:to>
                                    </p:set>
                                    <p:animEffect transition="in" filter="barn(inVertical)">
                                      <p:cBhvr>
                                        <p:cTn id="7" dur="500"/>
                                        <p:tgtEl>
                                          <p:spTgt spid="27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203" y="427726"/>
            <a:ext cx="9906314" cy="1100085"/>
          </a:xfrm>
        </p:spPr>
        <p:style>
          <a:lnRef idx="2">
            <a:schemeClr val="accent1"/>
          </a:lnRef>
          <a:fillRef idx="1">
            <a:schemeClr val="lt1"/>
          </a:fillRef>
          <a:effectRef idx="0">
            <a:schemeClr val="accent1"/>
          </a:effectRef>
          <a:fontRef idx="minor">
            <a:schemeClr val="dk1"/>
          </a:fontRef>
        </p:style>
        <p:txBody>
          <a:bodyPr/>
          <a:lstStyle/>
          <a:p>
            <a:r>
              <a:rPr lang="en-US" b="1" u="sng" dirty="0" smtClean="0">
                <a:solidFill>
                  <a:srgbClr val="FF0000"/>
                </a:solidFill>
                <a:latin typeface="Times New Roman" panose="02020603050405020304" pitchFamily="18" charset="0"/>
                <a:cs typeface="Times New Roman" panose="02020603050405020304" pitchFamily="18" charset="0"/>
              </a:rPr>
              <a:t>2. lựa chọn đồ dùng điện tiết kiệm:</a:t>
            </a:r>
            <a:endParaRPr lang="en-US" b="1" u="sng"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678869" y="2009581"/>
            <a:ext cx="8550480" cy="1477328"/>
          </a:xfrm>
          <a:prstGeom prst="rect">
            <a:avLst/>
          </a:prstGeom>
          <a:noFill/>
        </p:spPr>
        <p:txBody>
          <a:bodyPr wrap="square" rtlCol="0">
            <a:spAutoFit/>
          </a:bodyPr>
          <a:lstStyle/>
          <a:p>
            <a:pPr algn="ctr"/>
            <a:r>
              <a:rPr lang="en-US" sz="4500" b="1" dirty="0" smtClean="0">
                <a:latin typeface="Times New Roman" panose="02020603050405020304" pitchFamily="18" charset="0"/>
                <a:cs typeface="Times New Roman" panose="02020603050405020304" pitchFamily="18" charset="0"/>
              </a:rPr>
              <a:t>Để tiết kiệm điện, ta lựa chọn đồ dùng điện như thế nào?</a:t>
            </a:r>
            <a:endParaRPr lang="en-US" sz="4500" b="1"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475591" y="1860330"/>
            <a:ext cx="11380077" cy="479271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lgn="just">
              <a:buFontTx/>
              <a:buChar char="-"/>
            </a:pPr>
            <a:r>
              <a:rPr lang="en-US" sz="4500" b="1" dirty="0" smtClean="0">
                <a:latin typeface="Times New Roman" panose="02020603050405020304" pitchFamily="18" charset="0"/>
                <a:cs typeface="Times New Roman" panose="02020603050405020304" pitchFamily="18" charset="0"/>
              </a:rPr>
              <a:t>Lựa chọn đồ dùng điện có công suất và tính năng phù hợp mục đích sử dụng của gia đình.</a:t>
            </a:r>
            <a:endParaRPr lang="en-US" sz="4500" b="1" dirty="0" smtClean="0">
              <a:latin typeface="Times New Roman" panose="02020603050405020304" pitchFamily="18" charset="0"/>
              <a:cs typeface="Times New Roman" panose="02020603050405020304" pitchFamily="18" charset="0"/>
            </a:endParaRPr>
          </a:p>
          <a:p>
            <a:pPr marL="285750" indent="-285750" algn="just">
              <a:buFontTx/>
              <a:buChar char="-"/>
            </a:pPr>
            <a:r>
              <a:rPr lang="en-US" sz="4500" b="1" dirty="0" smtClean="0">
                <a:latin typeface="Times New Roman" panose="02020603050405020304" pitchFamily="18" charset="0"/>
                <a:cs typeface="Times New Roman" panose="02020603050405020304" pitchFamily="18" charset="0"/>
              </a:rPr>
              <a:t>Đồ dùng điện có công suất định mức càng nhỏ thì tiêu thụ điện năng càng ít.</a:t>
            </a:r>
            <a:endParaRPr lang="en-US" sz="45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Screen Clipping"/>
          <p:cNvPicPr>
            <a:picLocks noChangeAspect="1"/>
          </p:cNvPicPr>
          <p:nvPr/>
        </p:nvPicPr>
        <p:blipFill>
          <a:blip r:embed="rId1">
            <a:extLst>
              <a:ext uri="{28A0092B-C50C-407E-A947-70E740481C1C}">
                <a14:useLocalDpi xmlns:a14="http://schemas.microsoft.com/office/drawing/2010/main" val="0"/>
              </a:ext>
            </a:extLst>
          </a:blip>
          <a:srcRect l="3220" t="3220"/>
          <a:stretch>
            <a:fillRect/>
          </a:stretch>
        </p:blipFill>
        <p:spPr bwMode="auto">
          <a:xfrm>
            <a:off x="516375" y="263908"/>
            <a:ext cx="2289886" cy="1375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056291" y="1497724"/>
            <a:ext cx="10089932" cy="2400657"/>
          </a:xfrm>
          <a:prstGeom prst="rect">
            <a:avLst/>
          </a:prstGeom>
        </p:spPr>
        <p:txBody>
          <a:bodyPr wrap="square">
            <a:spAutoFit/>
          </a:bodyPr>
          <a:lstStyle/>
          <a:p>
            <a:pPr marL="514350" indent="-514350" algn="just">
              <a:buFontTx/>
              <a:buAutoNum type="arabicPeriod"/>
              <a:defRPr/>
            </a:pPr>
            <a:r>
              <a:rPr lang="en-US" sz="5000" b="1" dirty="0" smtClean="0">
                <a:latin typeface="Times New Roman" panose="02020603050405020304" pitchFamily="18" charset="0"/>
                <a:ea typeface="+mj-ea"/>
                <a:cs typeface="Times New Roman" panose="02020603050405020304" pitchFamily="18" charset="0"/>
              </a:rPr>
              <a:t> Em </a:t>
            </a:r>
            <a:r>
              <a:rPr lang="en-US" sz="5000" b="1" dirty="0">
                <a:latin typeface="Times New Roman" panose="02020603050405020304" pitchFamily="18" charset="0"/>
                <a:ea typeface="+mj-ea"/>
                <a:cs typeface="Times New Roman" panose="02020603050405020304" pitchFamily="18" charset="0"/>
              </a:rPr>
              <a:t>hãy vẽ sơ đồ khối mô tả nguyên lí làm việc của bàn là, đèn LED và máy xay thực phẩm</a:t>
            </a:r>
            <a:r>
              <a:rPr lang="en-US" sz="5000" b="1" dirty="0" smtClean="0">
                <a:latin typeface="Times New Roman" panose="02020603050405020304" pitchFamily="18" charset="0"/>
                <a:ea typeface="+mj-ea"/>
                <a:cs typeface="Times New Roman" panose="02020603050405020304" pitchFamily="18" charset="0"/>
              </a:rPr>
              <a:t>.</a:t>
            </a:r>
            <a:endParaRPr lang="en-US" sz="5000" b="1" dirty="0">
              <a:latin typeface="Times New Roman" panose="02020603050405020304" pitchFamily="18" charset="0"/>
              <a:ea typeface="+mj-ea"/>
              <a:cs typeface="Times New Roman" panose="02020603050405020304" pitchFamily="18" charset="0"/>
            </a:endParaRPr>
          </a:p>
        </p:txBody>
      </p:sp>
      <p:pic>
        <p:nvPicPr>
          <p:cNvPr id="3074" name="Picture 2" descr="http://kangaroovietnam.vn/Uploads/big_ban-la-hoi-nuoc-cam-tay-kg87-150618102306257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570" y="3898381"/>
            <a:ext cx="3743542" cy="2828382"/>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https://bongdenrangdong.com/wp-content/uploads/2019/10/den-led-bul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8028" y="3898381"/>
            <a:ext cx="3166924" cy="2828382"/>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8" name="Picture 6" descr="https://prices.vn/photos/8/product_2/092020_1/may-xay-sinh-to-kangaroo-kg304-10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4910" y="3845287"/>
            <a:ext cx="3141229" cy="2881476"/>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1"/>
          <a:srcRect l="20339" t="43437" r="15063" b="23184"/>
          <a:stretch>
            <a:fillRect/>
          </a:stretch>
        </p:blipFill>
        <p:spPr>
          <a:xfrm>
            <a:off x="756743" y="141889"/>
            <a:ext cx="10783616" cy="33738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rotWithShape="1">
          <a:blip r:embed="rId2"/>
          <a:srcRect l="18657" t="25862" r="16880" b="36853"/>
          <a:stretch>
            <a:fillRect/>
          </a:stretch>
        </p:blipFill>
        <p:spPr>
          <a:xfrm>
            <a:off x="756744" y="3515710"/>
            <a:ext cx="10783615" cy="30900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324303" y="2356945"/>
            <a:ext cx="9664262" cy="1631216"/>
          </a:xfrm>
          <a:prstGeom prst="rect">
            <a:avLst/>
          </a:prstGeom>
        </p:spPr>
        <p:txBody>
          <a:bodyPr wrap="square">
            <a:spAutoFit/>
          </a:bodyPr>
          <a:lstStyle/>
          <a:p>
            <a:pPr>
              <a:defRPr/>
            </a:pPr>
            <a:r>
              <a:rPr lang="en-US" sz="5000" b="1" dirty="0">
                <a:latin typeface="Times New Roman" panose="02020603050405020304" pitchFamily="18" charset="0"/>
                <a:ea typeface="+mj-ea"/>
                <a:cs typeface="Times New Roman" panose="02020603050405020304" pitchFamily="18" charset="0"/>
              </a:rPr>
              <a:t>Kể tên những đồ dùng điện mà gia đình em đang </a:t>
            </a:r>
            <a:r>
              <a:rPr lang="en-US" sz="5000" b="1" dirty="0" smtClean="0">
                <a:latin typeface="Times New Roman" panose="02020603050405020304" pitchFamily="18" charset="0"/>
                <a:ea typeface="+mj-ea"/>
                <a:cs typeface="Times New Roman" panose="02020603050405020304" pitchFamily="18" charset="0"/>
              </a:rPr>
              <a:t>sử dụng</a:t>
            </a:r>
            <a:r>
              <a:rPr lang="en-US" sz="5000" b="1" dirty="0" smtClean="0">
                <a:latin typeface="Times New Roman" panose="02020603050405020304" pitchFamily="18" charset="0"/>
                <a:ea typeface="+mj-ea"/>
                <a:cs typeface="Times New Roman" panose="02020603050405020304" pitchFamily="18" charset="0"/>
              </a:rPr>
              <a:t>?</a:t>
            </a:r>
            <a:endParaRPr lang="vi-VN" sz="5000" b="1" dirty="0">
              <a:latin typeface="Times New Roman" panose="02020603050405020304" pitchFamily="18" charset="0"/>
              <a:cs typeface="Times New Roman" panose="02020603050405020304" pitchFamily="18" charset="0"/>
            </a:endParaRPr>
          </a:p>
        </p:txBody>
      </p:sp>
      <p:pic>
        <p:nvPicPr>
          <p:cNvPr id="29702" name="Picture 1" descr="Screen Clippin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333705" y="258597"/>
            <a:ext cx="2346433" cy="1239127"/>
          </a:xfrm>
          <a:prstGeom prst="roundRect">
            <a:avLst>
              <a:gd name="adj" fmla="val 4167"/>
            </a:avLst>
          </a:prstGeom>
          <a:solidFill>
            <a:srgbClr val="FFFFFF"/>
          </a:solidFill>
          <a:ln w="76200" cap="sq">
            <a:solidFill>
              <a:srgbClr val="292929"/>
            </a:solidFill>
            <a:miter lim="800000"/>
            <a:headEnd/>
            <a:tailEnd/>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487686" y="296040"/>
            <a:ext cx="7264397" cy="116955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3500" b="1" dirty="0">
                <a:latin typeface="Times New Roman" panose="02020603050405020304" pitchFamily="18" charset="0"/>
                <a:ea typeface="+mj-ea"/>
                <a:cs typeface="Times New Roman" panose="02020603050405020304" pitchFamily="18" charset="0"/>
              </a:rPr>
              <a:t>2. Một cửa hàng đồ dùng điện </a:t>
            </a:r>
            <a:r>
              <a:rPr lang="en-US" sz="3500" b="1" dirty="0" smtClean="0">
                <a:latin typeface="Times New Roman" panose="02020603050405020304" pitchFamily="18" charset="0"/>
                <a:ea typeface="+mj-ea"/>
                <a:cs typeface="Times New Roman" panose="02020603050405020304" pitchFamily="18" charset="0"/>
              </a:rPr>
              <a:t>đã </a:t>
            </a:r>
            <a:r>
              <a:rPr lang="en-US" sz="3500" b="1" dirty="0">
                <a:latin typeface="Times New Roman" panose="02020603050405020304" pitchFamily="18" charset="0"/>
                <a:ea typeface="+mj-ea"/>
                <a:cs typeface="Times New Roman" panose="02020603050405020304" pitchFamily="18" charset="0"/>
              </a:rPr>
              <a:t>bán các loại bóng đèn điện </a:t>
            </a:r>
            <a:r>
              <a:rPr lang="en-US" sz="3500" b="1" dirty="0" smtClean="0">
                <a:latin typeface="Times New Roman" panose="02020603050405020304" pitchFamily="18" charset="0"/>
                <a:ea typeface="+mj-ea"/>
                <a:cs typeface="Times New Roman" panose="02020603050405020304" pitchFamily="18" charset="0"/>
              </a:rPr>
              <a:t>sau</a:t>
            </a:r>
            <a:endParaRPr lang="en-US" sz="3500" b="1" dirty="0">
              <a:latin typeface="Times New Roman" panose="02020603050405020304" pitchFamily="18" charset="0"/>
              <a:cs typeface="Times New Roman" panose="02020603050405020304" pitchFamily="18" charset="0"/>
            </a:endParaRPr>
          </a:p>
        </p:txBody>
      </p:sp>
      <p:pic>
        <p:nvPicPr>
          <p:cNvPr id="30726" name="Picture 1" descr="Screen Clippin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394137" y="261103"/>
            <a:ext cx="2270235" cy="1281948"/>
          </a:xfrm>
          <a:prstGeom prst="rect">
            <a:avLst/>
          </a:prstGeom>
          <a:ln w="88900" cap="sq" cmpd="thickThin">
            <a:solidFill>
              <a:srgbClr val="000000"/>
            </a:solidFill>
            <a:prstDash val="solid"/>
            <a:miter lim="800000"/>
            <a:headEnd/>
            <a:tailEnd/>
          </a:ln>
          <a:effectLst>
            <a:innerShdw blurRad="76200">
              <a:srgbClr val="000000"/>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788276" y="5518533"/>
            <a:ext cx="10704786"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2800" b="1" dirty="0" smtClean="0"/>
              <a:t>	Giả </a:t>
            </a:r>
            <a:r>
              <a:rPr lang="en-US" altLang="en-US" sz="2800" b="1" dirty="0"/>
              <a:t>sử các loại đèn này phát ra ánh sáng với cường độ như nhau, để tiết kiệm điện em sẽ chọn chiếc đèn nào làm đèn học ở nhà</a:t>
            </a:r>
            <a:r>
              <a:rPr lang="en-US" altLang="en-US" sz="2800" b="1" dirty="0" smtClean="0"/>
              <a:t>?</a:t>
            </a:r>
            <a:endParaRPr lang="en-US" altLang="en-US" sz="2800" b="1" dirty="0"/>
          </a:p>
        </p:txBody>
      </p:sp>
      <p:pic>
        <p:nvPicPr>
          <p:cNvPr id="31753" name="Picture 1"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8276" y="1765738"/>
            <a:ext cx="10704786" cy="345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ChangeArrowheads="1"/>
          </p:cNvSpPr>
          <p:nvPr/>
        </p:nvSpPr>
        <p:spPr bwMode="auto">
          <a:xfrm>
            <a:off x="152400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3600">
              <a:latin typeface=".VnAristote" panose="020B7200000000000000" pitchFamily="34" charset="0"/>
            </a:endParaRPr>
          </a:p>
        </p:txBody>
      </p:sp>
      <p:sp>
        <p:nvSpPr>
          <p:cNvPr id="5126" name="Rectangle 8"/>
          <p:cNvSpPr>
            <a:spLocks noChangeArrowheads="1"/>
          </p:cNvSpPr>
          <p:nvPr/>
        </p:nvSpPr>
        <p:spPr bwMode="auto">
          <a:xfrm>
            <a:off x="3216377" y="323850"/>
            <a:ext cx="6324600"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vi-VN" dirty="0">
                <a:solidFill>
                  <a:srgbClr val="FF0000"/>
                </a:solidFill>
              </a:rPr>
              <a:t>           </a:t>
            </a:r>
            <a:r>
              <a:rPr lang="en-US" altLang="vi-VN" sz="3200" b="1" dirty="0">
                <a:solidFill>
                  <a:srgbClr val="FF0000"/>
                </a:solidFill>
                <a:latin typeface="#9Slide05 Garris" pitchFamily="2" charset="0"/>
                <a:ea typeface="+mj-ea"/>
                <a:cs typeface="+mj-cs"/>
              </a:rPr>
              <a:t>MỤC TIÊU BÀI HỌC</a:t>
            </a:r>
            <a:endParaRPr lang="en-US" altLang="vi-VN" sz="3200" b="1" dirty="0">
              <a:solidFill>
                <a:srgbClr val="FF0000"/>
              </a:solidFill>
              <a:latin typeface="#9Slide05 Garris" pitchFamily="2" charset="0"/>
              <a:ea typeface="+mj-ea"/>
              <a:cs typeface="+mj-cs"/>
            </a:endParaRPr>
          </a:p>
        </p:txBody>
      </p:sp>
      <p:sp>
        <p:nvSpPr>
          <p:cNvPr id="12" name="Text Box 11"/>
          <p:cNvSpPr txBox="1">
            <a:spLocks noChangeArrowheads="1"/>
          </p:cNvSpPr>
          <p:nvPr/>
        </p:nvSpPr>
        <p:spPr bwMode="auto">
          <a:xfrm>
            <a:off x="1106129" y="1242475"/>
            <a:ext cx="10545097" cy="493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500" b="1" dirty="0">
                <a:latin typeface="Tahoma" panose="020B0604030504040204" pitchFamily="34" charset="0"/>
                <a:ea typeface="Tahoma" panose="020B0604030504040204" pitchFamily="34" charset="0"/>
                <a:cs typeface="Tahoma" panose="020B0604030504040204" pitchFamily="34" charset="0"/>
              </a:rPr>
              <a:t>• Nhận biết và nêu được chức năng các bộ phận chính của một số đồ dùng điện; </a:t>
            </a:r>
            <a:endParaRPr lang="en-US" altLang="en-US" sz="3500" b="1" dirty="0">
              <a:latin typeface="Tahoma" panose="020B0604030504040204" pitchFamily="34" charset="0"/>
              <a:ea typeface="Tahoma" panose="020B0604030504040204" pitchFamily="34" charset="0"/>
              <a:cs typeface="Tahoma" panose="020B0604030504040204" pitchFamily="34" charset="0"/>
            </a:endParaRPr>
          </a:p>
          <a:p>
            <a:r>
              <a:rPr lang="en-US" altLang="en-US" sz="3500" b="1" dirty="0">
                <a:latin typeface="Tahoma" panose="020B0604030504040204" pitchFamily="34" charset="0"/>
                <a:ea typeface="Tahoma" panose="020B0604030504040204" pitchFamily="34" charset="0"/>
                <a:cs typeface="Tahoma" panose="020B0604030504040204" pitchFamily="34" charset="0"/>
              </a:rPr>
              <a:t>• Vẽ được Sơ đồ khối, mô tả được nguyên lí làm việc và công dụng của một số đồ dùng điện trong gia đình;</a:t>
            </a:r>
            <a:endParaRPr lang="en-US" altLang="en-US" sz="3500" b="1" dirty="0">
              <a:latin typeface="Tahoma" panose="020B0604030504040204" pitchFamily="34" charset="0"/>
              <a:ea typeface="Tahoma" panose="020B0604030504040204" pitchFamily="34" charset="0"/>
              <a:cs typeface="Tahoma" panose="020B0604030504040204" pitchFamily="34" charset="0"/>
            </a:endParaRPr>
          </a:p>
          <a:p>
            <a:r>
              <a:rPr lang="en-US" altLang="en-US" sz="3500" b="1" dirty="0">
                <a:latin typeface="Tahoma" panose="020B0604030504040204" pitchFamily="34" charset="0"/>
                <a:ea typeface="Tahoma" panose="020B0604030504040204" pitchFamily="34" charset="0"/>
                <a:cs typeface="Tahoma" panose="020B0604030504040204" pitchFamily="34" charset="0"/>
              </a:rPr>
              <a:t> • Sử dụng được một số đồ dùng điện trong gia đình đúng cách, tiết kiệm </a:t>
            </a:r>
            <a:r>
              <a:rPr lang="en-US" altLang="en-US" sz="3500" b="1" dirty="0" smtClean="0">
                <a:latin typeface="Tahoma" panose="020B0604030504040204" pitchFamily="34" charset="0"/>
                <a:ea typeface="Tahoma" panose="020B0604030504040204" pitchFamily="34" charset="0"/>
                <a:cs typeface="Tahoma" panose="020B0604030504040204" pitchFamily="34" charset="0"/>
              </a:rPr>
              <a:t>và an </a:t>
            </a:r>
            <a:r>
              <a:rPr lang="en-US" altLang="en-US" sz="3500" b="1" dirty="0">
                <a:latin typeface="Tahoma" panose="020B0604030504040204" pitchFamily="34" charset="0"/>
                <a:ea typeface="Tahoma" panose="020B0604030504040204" pitchFamily="34" charset="0"/>
                <a:cs typeface="Tahoma" panose="020B0604030504040204" pitchFamily="34" charset="0"/>
              </a:rPr>
              <a:t>toàn; </a:t>
            </a:r>
            <a:endParaRPr lang="en-US" altLang="en-US" sz="3500" b="1" dirty="0">
              <a:latin typeface="Tahoma" panose="020B0604030504040204" pitchFamily="34" charset="0"/>
              <a:ea typeface="Tahoma" panose="020B0604030504040204" pitchFamily="34" charset="0"/>
              <a:cs typeface="Tahoma" panose="020B0604030504040204" pitchFamily="34" charset="0"/>
            </a:endParaRPr>
          </a:p>
          <a:p>
            <a:r>
              <a:rPr lang="en-US" altLang="en-US" sz="3500" b="1" dirty="0">
                <a:latin typeface="Tahoma" panose="020B0604030504040204" pitchFamily="34" charset="0"/>
                <a:ea typeface="Tahoma" panose="020B0604030504040204" pitchFamily="34" charset="0"/>
                <a:cs typeface="Tahoma" panose="020B0604030504040204" pitchFamily="34" charset="0"/>
              </a:rPr>
              <a:t>• Lựa chọn được đồ dùng điện tiết kiệm năng lượng, phù hợp với điều kiện gia đình.</a:t>
            </a:r>
            <a:endParaRPr lang="en-US" altLang="en-US" sz="3500" b="1"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62152" y="1838930"/>
            <a:ext cx="11161986" cy="440120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defRPr/>
            </a:pPr>
            <a:r>
              <a:rPr lang="en-US" sz="4000" b="1" dirty="0" smtClean="0">
                <a:latin typeface="Times New Roman" panose="02020603050405020304" pitchFamily="18" charset="0"/>
                <a:ea typeface="+mj-ea"/>
                <a:cs typeface="Times New Roman" panose="02020603050405020304" pitchFamily="18" charset="0"/>
              </a:rPr>
              <a:t>	3</a:t>
            </a:r>
            <a:r>
              <a:rPr lang="en-US" sz="4000" b="1" dirty="0">
                <a:latin typeface="Times New Roman" panose="02020603050405020304" pitchFamily="18" charset="0"/>
                <a:ea typeface="+mj-ea"/>
                <a:cs typeface="Times New Roman" panose="02020603050405020304" pitchFamily="18" charset="0"/>
              </a:rPr>
              <a:t>. Giả sử giá của 1 số điện là </a:t>
            </a:r>
            <a:r>
              <a:rPr lang="en-US" sz="4000" b="1" dirty="0" smtClean="0">
                <a:latin typeface="Times New Roman" panose="02020603050405020304" pitchFamily="18" charset="0"/>
                <a:ea typeface="+mj-ea"/>
                <a:cs typeface="Times New Roman" panose="02020603050405020304" pitchFamily="18" charset="0"/>
              </a:rPr>
              <a:t>1.856 </a:t>
            </a:r>
            <a:r>
              <a:rPr lang="en-US" sz="4000" b="1" dirty="0">
                <a:latin typeface="Times New Roman" panose="02020603050405020304" pitchFamily="18" charset="0"/>
                <a:ea typeface="+mj-ea"/>
                <a:cs typeface="Times New Roman" panose="02020603050405020304" pitchFamily="18" charset="0"/>
              </a:rPr>
              <a:t>đồng và công suất định mức của một máy điều hoà nhiệt độ </a:t>
            </a:r>
            <a:r>
              <a:rPr lang="en-US" sz="4000" b="1" dirty="0" smtClean="0">
                <a:latin typeface="Times New Roman" panose="02020603050405020304" pitchFamily="18" charset="0"/>
                <a:ea typeface="+mj-ea"/>
                <a:cs typeface="Times New Roman" panose="02020603050405020304" pitchFamily="18" charset="0"/>
              </a:rPr>
              <a:t>là 750 W. </a:t>
            </a:r>
            <a:r>
              <a:rPr lang="en-US" sz="4000" b="1" dirty="0">
                <a:latin typeface="Times New Roman" panose="02020603050405020304" pitchFamily="18" charset="0"/>
                <a:ea typeface="+mj-ea"/>
                <a:cs typeface="Times New Roman" panose="02020603050405020304" pitchFamily="18" charset="0"/>
              </a:rPr>
              <a:t>Nếu mỗi ngày sử dụng máy này liên tục 6 giờ thì tiền điện trong 1 tháng (30 ngày) của gia đình em là bao nhiêu? Nếu giảm thời gian sử dụng máy xuống còn 4 giờ mỗi ngày thì trong 1 tháng, gia đình em sẽ tiết kiệm được bao nhiêu tiền điện</a:t>
            </a:r>
            <a:r>
              <a:rPr lang="en-US" sz="4000" b="1" dirty="0" smtClean="0">
                <a:latin typeface="Times New Roman" panose="02020603050405020304" pitchFamily="18" charset="0"/>
                <a:ea typeface="+mj-ea"/>
                <a:cs typeface="Times New Roman" panose="02020603050405020304" pitchFamily="18" charset="0"/>
              </a:rPr>
              <a:t>?</a:t>
            </a:r>
            <a:endParaRPr lang="en-US" sz="4000" b="1" dirty="0">
              <a:latin typeface="Times New Roman" panose="02020603050405020304" pitchFamily="18" charset="0"/>
              <a:ea typeface="+mj-ea"/>
              <a:cs typeface="Times New Roman" panose="02020603050405020304" pitchFamily="18" charset="0"/>
            </a:endParaRPr>
          </a:p>
        </p:txBody>
      </p:sp>
      <p:pic>
        <p:nvPicPr>
          <p:cNvPr id="4" name="Picture 1" descr="Screen Clippin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333705" y="258597"/>
            <a:ext cx="2346433" cy="1239127"/>
          </a:xfrm>
          <a:prstGeom prst="roundRect">
            <a:avLst>
              <a:gd name="adj" fmla="val 4167"/>
            </a:avLst>
          </a:prstGeom>
          <a:solidFill>
            <a:srgbClr val="FFFFFF"/>
          </a:solidFill>
          <a:ln w="76200" cap="sq">
            <a:solidFill>
              <a:srgbClr val="292929"/>
            </a:solidFill>
            <a:miter lim="800000"/>
            <a:headEnd/>
            <a:tailEnd/>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819807" y="819807"/>
            <a:ext cx="10657490" cy="490307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7000" b="1" dirty="0" smtClean="0">
                <a:latin typeface="#9Slide05 Fourth" panose="00000500000000000000" pitchFamily="2" charset="0"/>
              </a:rPr>
              <a:t>Chào tạm biệt các em! </a:t>
            </a:r>
            <a:endParaRPr lang="en-US" sz="7000" b="1" dirty="0" smtClean="0">
              <a:latin typeface="#9Slide05 Fourth" panose="00000500000000000000" pitchFamily="2" charset="0"/>
            </a:endParaRPr>
          </a:p>
          <a:p>
            <a:pPr algn="ctr"/>
            <a:r>
              <a:rPr lang="en-US" sz="7000" b="1" dirty="0" smtClean="0">
                <a:latin typeface="#9Slide05 Fourth" panose="00000500000000000000" pitchFamily="2" charset="0"/>
              </a:rPr>
              <a:t>Hẹn gặp lại!</a:t>
            </a:r>
            <a:endParaRPr lang="en-US" sz="7000" b="1" dirty="0">
              <a:latin typeface="#9Slide05 Fourth" panose="00000500000000000000" pitchFamily="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1"/>
          <p:cNvSpPr>
            <a:spLocks noChangeArrowheads="1"/>
          </p:cNvSpPr>
          <p:nvPr/>
        </p:nvSpPr>
        <p:spPr bwMode="auto">
          <a:xfrm>
            <a:off x="952865" y="582867"/>
            <a:ext cx="10250129"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3500" b="1" dirty="0" smtClean="0">
                <a:latin typeface="Tahoma" panose="020B0604030504040204" pitchFamily="34" charset="0"/>
                <a:ea typeface="Tahoma" panose="020B0604030504040204" pitchFamily="34" charset="0"/>
                <a:cs typeface="Tahoma" panose="020B0604030504040204" pitchFamily="34" charset="0"/>
              </a:rPr>
              <a:t>	Em </a:t>
            </a:r>
            <a:r>
              <a:rPr lang="en-US" altLang="en-US" sz="3500" b="1" dirty="0">
                <a:latin typeface="Tahoma" panose="020B0604030504040204" pitchFamily="34" charset="0"/>
                <a:ea typeface="Tahoma" panose="020B0604030504040204" pitchFamily="34" charset="0"/>
                <a:cs typeface="Tahoma" panose="020B0604030504040204" pitchFamily="34" charset="0"/>
              </a:rPr>
              <a:t>đã từng được hướng dẫn sử dụng các đồ dùng điện này chưa? </a:t>
            </a:r>
            <a:r>
              <a:rPr lang="en-US" altLang="en-US" sz="3500" b="1" dirty="0" smtClean="0">
                <a:latin typeface="Tahoma" panose="020B0604030504040204" pitchFamily="34" charset="0"/>
                <a:ea typeface="Tahoma" panose="020B0604030504040204" pitchFamily="34" charset="0"/>
                <a:cs typeface="Tahoma" panose="020B0604030504040204" pitchFamily="34" charset="0"/>
              </a:rPr>
              <a:t>Chúng </a:t>
            </a:r>
            <a:r>
              <a:rPr lang="en-US" altLang="en-US" sz="3500" b="1" dirty="0">
                <a:latin typeface="Tahoma" panose="020B0604030504040204" pitchFamily="34" charset="0"/>
                <a:ea typeface="Tahoma" panose="020B0604030504040204" pitchFamily="34" charset="0"/>
                <a:cs typeface="Tahoma" panose="020B0604030504040204" pitchFamily="34" charset="0"/>
              </a:rPr>
              <a:t>hoạt động thế nào và có cấu tạo ra sao?</a:t>
            </a:r>
            <a:endParaRPr lang="en-US" altLang="en-US" sz="3500" b="1" dirty="0">
              <a:latin typeface="Tahoma" panose="020B0604030504040204" pitchFamily="34" charset="0"/>
              <a:ea typeface="Tahoma" panose="020B0604030504040204" pitchFamily="34" charset="0"/>
              <a:cs typeface="Tahoma" panose="020B0604030504040204" pitchFamily="34" charset="0"/>
            </a:endParaRPr>
          </a:p>
        </p:txBody>
      </p:sp>
      <p:pic>
        <p:nvPicPr>
          <p:cNvPr id="5126" name="Picture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952865" y="2146624"/>
            <a:ext cx="10250129" cy="471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5668192" y="5678687"/>
            <a:ext cx="72485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vi-VN" altLang="en-US" sz="2800" b="1" dirty="0">
                <a:latin typeface="Tahoma" panose="020B0604030504040204" pitchFamily="34" charset="0"/>
                <a:ea typeface="Tahoma" panose="020B0604030504040204" pitchFamily="34" charset="0"/>
                <a:cs typeface="Tahoma" panose="020B0604030504040204" pitchFamily="34" charset="0"/>
              </a:rPr>
              <a:t>Hình 9.1. Cấu tạo của bàn là </a:t>
            </a:r>
            <a:endParaRPr lang="en-US" alt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6149" name="Rectangle 10"/>
          <p:cNvSpPr>
            <a:spLocks noChangeArrowheads="1"/>
          </p:cNvSpPr>
          <p:nvPr/>
        </p:nvSpPr>
        <p:spPr bwMode="auto">
          <a:xfrm>
            <a:off x="1205425" y="301306"/>
            <a:ext cx="9861968"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b="1" dirty="0">
                <a:latin typeface="Tahoma" panose="020B0604030504040204" pitchFamily="34" charset="0"/>
                <a:ea typeface="Tahoma" panose="020B0604030504040204" pitchFamily="34" charset="0"/>
                <a:cs typeface="Tahoma" panose="020B0604030504040204" pitchFamily="34" charset="0"/>
              </a:rPr>
              <a:t>1. MỘT SỐ ĐỒ DÙNG ĐIỆN TRONG GIA ĐÌNH</a:t>
            </a:r>
            <a:endParaRPr lang="en-US" altLang="en-US" sz="3200" b="1" dirty="0">
              <a:latin typeface="Tahoma" panose="020B0604030504040204" pitchFamily="34" charset="0"/>
              <a:ea typeface="Tahoma" panose="020B0604030504040204" pitchFamily="34" charset="0"/>
              <a:cs typeface="Tahoma" panose="020B0604030504040204" pitchFamily="34" charset="0"/>
            </a:endParaRPr>
          </a:p>
        </p:txBody>
      </p:sp>
      <p:sp>
        <p:nvSpPr>
          <p:cNvPr id="18" name="Text Box 5"/>
          <p:cNvSpPr txBox="1">
            <a:spLocks noChangeArrowheads="1"/>
          </p:cNvSpPr>
          <p:nvPr/>
        </p:nvSpPr>
        <p:spPr bwMode="auto">
          <a:xfrm>
            <a:off x="1206898" y="1116764"/>
            <a:ext cx="7248525" cy="461963"/>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dirty="0">
                <a:latin typeface="Tahoma" panose="020B0604030504040204" pitchFamily="34" charset="0"/>
                <a:ea typeface="Tahoma" panose="020B0604030504040204" pitchFamily="34" charset="0"/>
                <a:cs typeface="Tahoma" panose="020B0604030504040204" pitchFamily="34" charset="0"/>
              </a:rPr>
              <a:t>1.1. Bàn là (bàn ủi)</a:t>
            </a:r>
            <a:endParaRPr lang="en-US" altLang="en-US" b="1" dirty="0">
              <a:latin typeface="Tahoma" panose="020B0604030504040204" pitchFamily="34" charset="0"/>
              <a:ea typeface="Tahoma" panose="020B0604030504040204" pitchFamily="34" charset="0"/>
              <a:cs typeface="Tahoma" panose="020B0604030504040204" pitchFamily="34" charset="0"/>
            </a:endParaRPr>
          </a:p>
        </p:txBody>
      </p:sp>
      <p:sp>
        <p:nvSpPr>
          <p:cNvPr id="6157" name="Rectangle 1"/>
          <p:cNvSpPr>
            <a:spLocks noChangeArrowheads="1"/>
          </p:cNvSpPr>
          <p:nvPr/>
        </p:nvSpPr>
        <p:spPr bwMode="auto">
          <a:xfrm>
            <a:off x="520419" y="1944273"/>
            <a:ext cx="4916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dirty="0">
                <a:latin typeface="Tahoma" panose="020B0604030504040204" pitchFamily="34" charset="0"/>
                <a:ea typeface="Tahoma" panose="020B0604030504040204" pitchFamily="34" charset="0"/>
                <a:cs typeface="Tahoma" panose="020B0604030504040204" pitchFamily="34" charset="0"/>
              </a:rPr>
              <a:t>a. Cấu tạo và thông số kĩ thuật</a:t>
            </a:r>
            <a:endParaRPr lang="en-US" altLang="en-US" sz="1800" dirty="0">
              <a:latin typeface="Tahoma" panose="020B0604030504040204" pitchFamily="34" charset="0"/>
              <a:ea typeface="Tahoma" panose="020B0604030504040204" pitchFamily="34" charset="0"/>
              <a:cs typeface="Tahoma" panose="020B0604030504040204" pitchFamily="34" charset="0"/>
            </a:endParaRPr>
          </a:p>
        </p:txBody>
      </p:sp>
      <p:sp>
        <p:nvSpPr>
          <p:cNvPr id="19" name="Text Box 5"/>
          <p:cNvSpPr txBox="1">
            <a:spLocks noChangeArrowheads="1"/>
          </p:cNvSpPr>
          <p:nvPr/>
        </p:nvSpPr>
        <p:spPr bwMode="auto">
          <a:xfrm>
            <a:off x="346290" y="2405938"/>
            <a:ext cx="509086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i="1" dirty="0" smtClean="0">
                <a:latin typeface="Tahoma" panose="020B0604030504040204" pitchFamily="34" charset="0"/>
                <a:ea typeface="Tahoma" panose="020B0604030504040204" pitchFamily="34" charset="0"/>
                <a:cs typeface="Tahoma" panose="020B0604030504040204" pitchFamily="34" charset="0"/>
              </a:rPr>
              <a:t>	</a:t>
            </a:r>
            <a:r>
              <a:rPr lang="vi-VN" altLang="en-US" sz="3000" i="1" dirty="0" smtClean="0">
                <a:latin typeface="Tahoma" panose="020B0604030504040204" pitchFamily="34" charset="0"/>
                <a:ea typeface="Tahoma" panose="020B0604030504040204" pitchFamily="34" charset="0"/>
                <a:cs typeface="Tahoma" panose="020B0604030504040204" pitchFamily="34" charset="0"/>
              </a:rPr>
              <a:t>Em </a:t>
            </a:r>
            <a:r>
              <a:rPr lang="vi-VN" altLang="en-US" sz="3000" i="1" dirty="0">
                <a:latin typeface="Tahoma" panose="020B0604030504040204" pitchFamily="34" charset="0"/>
                <a:ea typeface="Tahoma" panose="020B0604030504040204" pitchFamily="34" charset="0"/>
                <a:cs typeface="Tahoma" panose="020B0604030504040204" pitchFamily="34" charset="0"/>
              </a:rPr>
              <a:t>hãy quan sát </a:t>
            </a:r>
            <a:r>
              <a:rPr lang="en-US" altLang="en-US" sz="3000" i="1" dirty="0" smtClean="0">
                <a:latin typeface="Tahoma" panose="020B0604030504040204" pitchFamily="34" charset="0"/>
                <a:ea typeface="Tahoma" panose="020B0604030504040204" pitchFamily="34" charset="0"/>
                <a:cs typeface="Tahoma" panose="020B0604030504040204" pitchFamily="34" charset="0"/>
              </a:rPr>
              <a:t>h</a:t>
            </a:r>
            <a:r>
              <a:rPr lang="vi-VN" altLang="en-US" sz="3000" i="1" dirty="0" smtClean="0">
                <a:latin typeface="Tahoma" panose="020B0604030504040204" pitchFamily="34" charset="0"/>
                <a:ea typeface="Tahoma" panose="020B0604030504040204" pitchFamily="34" charset="0"/>
                <a:cs typeface="Tahoma" panose="020B0604030504040204" pitchFamily="34" charset="0"/>
              </a:rPr>
              <a:t>ình 9</a:t>
            </a:r>
            <a:r>
              <a:rPr lang="en-US" altLang="en-US" sz="3000" i="1" dirty="0" smtClean="0">
                <a:latin typeface="Tahoma" panose="020B0604030504040204" pitchFamily="34" charset="0"/>
                <a:ea typeface="Tahoma" panose="020B0604030504040204" pitchFamily="34" charset="0"/>
                <a:cs typeface="Tahoma" panose="020B0604030504040204" pitchFamily="34" charset="0"/>
              </a:rPr>
              <a:t>.</a:t>
            </a:r>
            <a:r>
              <a:rPr lang="vi-VN" altLang="en-US" sz="3000" i="1" dirty="0" smtClean="0">
                <a:latin typeface="Tahoma" panose="020B0604030504040204" pitchFamily="34" charset="0"/>
                <a:ea typeface="Tahoma" panose="020B0604030504040204" pitchFamily="34" charset="0"/>
                <a:cs typeface="Tahoma" panose="020B0604030504040204" pitchFamily="34" charset="0"/>
              </a:rPr>
              <a:t>1 </a:t>
            </a:r>
            <a:r>
              <a:rPr lang="vi-VN" altLang="en-US" sz="3000" i="1" dirty="0">
                <a:latin typeface="Tahoma" panose="020B0604030504040204" pitchFamily="34" charset="0"/>
                <a:ea typeface="Tahoma" panose="020B0604030504040204" pitchFamily="34" charset="0"/>
                <a:cs typeface="Tahoma" panose="020B0604030504040204" pitchFamily="34" charset="0"/>
              </a:rPr>
              <a:t>và chỉ ra các bộ phận </a:t>
            </a:r>
            <a:r>
              <a:rPr lang="vi-VN" altLang="en-US" sz="3000" i="1" dirty="0" smtClean="0">
                <a:latin typeface="Tahoma" panose="020B0604030504040204" pitchFamily="34" charset="0"/>
                <a:ea typeface="Tahoma" panose="020B0604030504040204" pitchFamily="34" charset="0"/>
                <a:cs typeface="Tahoma" panose="020B0604030504040204" pitchFamily="34" charset="0"/>
              </a:rPr>
              <a:t>ch</a:t>
            </a:r>
            <a:r>
              <a:rPr lang="en-US" altLang="en-US" sz="3000" i="1" dirty="0">
                <a:latin typeface="Tahoma" panose="020B0604030504040204" pitchFamily="34" charset="0"/>
                <a:ea typeface="Tahoma" panose="020B0604030504040204" pitchFamily="34" charset="0"/>
                <a:cs typeface="Tahoma" panose="020B0604030504040204" pitchFamily="34" charset="0"/>
              </a:rPr>
              <a:t>í</a:t>
            </a:r>
            <a:r>
              <a:rPr lang="vi-VN" altLang="en-US" sz="3000" i="1" dirty="0" smtClean="0">
                <a:latin typeface="Tahoma" panose="020B0604030504040204" pitchFamily="34" charset="0"/>
                <a:ea typeface="Tahoma" panose="020B0604030504040204" pitchFamily="34" charset="0"/>
                <a:cs typeface="Tahoma" panose="020B0604030504040204" pitchFamily="34" charset="0"/>
              </a:rPr>
              <a:t>nh </a:t>
            </a:r>
            <a:r>
              <a:rPr lang="vi-VN" altLang="en-US" sz="3000" i="1" dirty="0">
                <a:latin typeface="Tahoma" panose="020B0604030504040204" pitchFamily="34" charset="0"/>
                <a:ea typeface="Tahoma" panose="020B0604030504040204" pitchFamily="34" charset="0"/>
                <a:cs typeface="Tahoma" panose="020B0604030504040204" pitchFamily="34" charset="0"/>
              </a:rPr>
              <a:t>của bàn là </a:t>
            </a:r>
            <a:r>
              <a:rPr lang="vi-VN" altLang="en-US" sz="3000" i="1" dirty="0" smtClean="0">
                <a:latin typeface="Tahoma" panose="020B0604030504040204" pitchFamily="34" charset="0"/>
                <a:ea typeface="Tahoma" panose="020B0604030504040204" pitchFamily="34" charset="0"/>
                <a:cs typeface="Tahoma" panose="020B0604030504040204" pitchFamily="34" charset="0"/>
              </a:rPr>
              <a:t>t</a:t>
            </a:r>
            <a:r>
              <a:rPr lang="en-US" altLang="en-US" sz="3000" i="1" dirty="0" smtClean="0">
                <a:latin typeface="Tahoma" panose="020B0604030504040204" pitchFamily="34" charset="0"/>
                <a:ea typeface="Tahoma" panose="020B0604030504040204" pitchFamily="34" charset="0"/>
                <a:cs typeface="Tahoma" panose="020B0604030504040204" pitchFamily="34" charset="0"/>
              </a:rPr>
              <a:t>ương ứng</a:t>
            </a:r>
            <a:r>
              <a:rPr lang="vi-VN" altLang="en-US" sz="3000" i="1" dirty="0" smtClean="0">
                <a:latin typeface="Tahoma" panose="020B0604030504040204" pitchFamily="34" charset="0"/>
                <a:ea typeface="Tahoma" panose="020B0604030504040204" pitchFamily="34" charset="0"/>
                <a:cs typeface="Tahoma" panose="020B0604030504040204" pitchFamily="34" charset="0"/>
              </a:rPr>
              <a:t> </a:t>
            </a:r>
            <a:r>
              <a:rPr lang="vi-VN" altLang="en-US" sz="3000" i="1" dirty="0">
                <a:latin typeface="Tahoma" panose="020B0604030504040204" pitchFamily="34" charset="0"/>
                <a:ea typeface="Tahoma" panose="020B0604030504040204" pitchFamily="34" charset="0"/>
                <a:cs typeface="Tahoma" panose="020B0604030504040204" pitchFamily="34" charset="0"/>
              </a:rPr>
              <a:t>với những mô tả dưới </a:t>
            </a:r>
            <a:r>
              <a:rPr lang="vi-VN" altLang="en-US" sz="3000" i="1" dirty="0" smtClean="0">
                <a:latin typeface="Tahoma" panose="020B0604030504040204" pitchFamily="34" charset="0"/>
                <a:ea typeface="Tahoma" panose="020B0604030504040204" pitchFamily="34" charset="0"/>
                <a:cs typeface="Tahoma" panose="020B0604030504040204" pitchFamily="34" charset="0"/>
              </a:rPr>
              <a:t>đây</a:t>
            </a:r>
            <a:r>
              <a:rPr lang="en-US" altLang="en-US" sz="3000" i="1" dirty="0" smtClean="0">
                <a:latin typeface="Tahoma" panose="020B0604030504040204" pitchFamily="34" charset="0"/>
                <a:ea typeface="Tahoma" panose="020B0604030504040204" pitchFamily="34" charset="0"/>
                <a:cs typeface="Tahoma" panose="020B0604030504040204" pitchFamily="34" charset="0"/>
              </a:rPr>
              <a:t>:</a:t>
            </a:r>
            <a:endParaRPr lang="en-US" altLang="en-US" sz="3000" i="1" dirty="0" smtClean="0">
              <a:latin typeface="Tahoma" panose="020B0604030504040204" pitchFamily="34" charset="0"/>
              <a:ea typeface="Tahoma" panose="020B0604030504040204" pitchFamily="34" charset="0"/>
              <a:cs typeface="Tahoma" panose="020B0604030504040204" pitchFamily="34" charset="0"/>
            </a:endParaRPr>
          </a:p>
          <a:p>
            <a:pPr marL="457200" indent="-457200" algn="just">
              <a:buFontTx/>
              <a:buChar char="-"/>
            </a:pPr>
            <a:r>
              <a:rPr lang="en-US" altLang="en-US" sz="3000" b="1" dirty="0" smtClean="0">
                <a:latin typeface="Tahoma" panose="020B0604030504040204" pitchFamily="34" charset="0"/>
                <a:ea typeface="Tahoma" panose="020B0604030504040204" pitchFamily="34" charset="0"/>
                <a:cs typeface="Tahoma" panose="020B0604030504040204" pitchFamily="34" charset="0"/>
              </a:rPr>
              <a:t>Vỏ bàn là</a:t>
            </a:r>
            <a:endParaRPr lang="en-US" altLang="en-US" sz="3000" b="1" dirty="0" smtClean="0">
              <a:latin typeface="Tahoma" panose="020B0604030504040204" pitchFamily="34" charset="0"/>
              <a:ea typeface="Tahoma" panose="020B0604030504040204" pitchFamily="34" charset="0"/>
              <a:cs typeface="Tahoma" panose="020B0604030504040204" pitchFamily="34" charset="0"/>
            </a:endParaRPr>
          </a:p>
          <a:p>
            <a:pPr marL="457200" indent="-457200" algn="just">
              <a:buFontTx/>
              <a:buChar char="-"/>
            </a:pPr>
            <a:r>
              <a:rPr lang="en-US" altLang="en-US" sz="3000" b="1" dirty="0" smtClean="0">
                <a:latin typeface="Tahoma" panose="020B0604030504040204" pitchFamily="34" charset="0"/>
                <a:ea typeface="Tahoma" panose="020B0604030504040204" pitchFamily="34" charset="0"/>
                <a:cs typeface="Tahoma" panose="020B0604030504040204" pitchFamily="34" charset="0"/>
              </a:rPr>
              <a:t>Dây đốt nóng</a:t>
            </a:r>
            <a:endParaRPr lang="en-US" altLang="en-US" sz="3000" b="1" dirty="0" smtClean="0">
              <a:latin typeface="Tahoma" panose="020B0604030504040204" pitchFamily="34" charset="0"/>
              <a:ea typeface="Tahoma" panose="020B0604030504040204" pitchFamily="34" charset="0"/>
              <a:cs typeface="Tahoma" panose="020B0604030504040204" pitchFamily="34" charset="0"/>
            </a:endParaRPr>
          </a:p>
          <a:p>
            <a:pPr marL="457200" indent="-457200" algn="just">
              <a:buFontTx/>
              <a:buChar char="-"/>
            </a:pPr>
            <a:r>
              <a:rPr lang="en-US" altLang="en-US" sz="3000" b="1" dirty="0" smtClean="0">
                <a:latin typeface="Tahoma" panose="020B0604030504040204" pitchFamily="34" charset="0"/>
                <a:ea typeface="Tahoma" panose="020B0604030504040204" pitchFamily="34" charset="0"/>
                <a:cs typeface="Tahoma" panose="020B0604030504040204" pitchFamily="34" charset="0"/>
              </a:rPr>
              <a:t>Bộ điều chỉnh nhiệt độ.</a:t>
            </a:r>
            <a:endParaRPr lang="en-US" altLang="en-US" sz="3000" b="1" dirty="0">
              <a:latin typeface="Tahoma" panose="020B0604030504040204" pitchFamily="34" charset="0"/>
              <a:ea typeface="Tahoma" panose="020B0604030504040204" pitchFamily="34" charset="0"/>
              <a:cs typeface="Tahoma" panose="020B0604030504040204" pitchFamily="34" charset="0"/>
            </a:endParaRPr>
          </a:p>
        </p:txBody>
      </p:sp>
      <p:pic>
        <p:nvPicPr>
          <p:cNvPr id="6155" name="Picture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5060730" y="854838"/>
            <a:ext cx="6789387" cy="508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5"/>
          <p:cNvSpPr txBox="1">
            <a:spLocks noChangeArrowheads="1"/>
          </p:cNvSpPr>
          <p:nvPr/>
        </p:nvSpPr>
        <p:spPr bwMode="auto">
          <a:xfrm>
            <a:off x="336755" y="365395"/>
            <a:ext cx="11518490"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4000" b="1" dirty="0">
                <a:latin typeface="Tahoma" panose="020B0604030504040204" pitchFamily="34" charset="0"/>
                <a:ea typeface="Tahoma" panose="020B0604030504040204" pitchFamily="34" charset="0"/>
                <a:cs typeface="Tahoma" panose="020B0604030504040204" pitchFamily="34" charset="0"/>
              </a:rPr>
              <a:t>Bảng 9.1. Thông số kĩ thuật cơ bản của một số loại bàn là thông dụng trong gia đình</a:t>
            </a:r>
            <a:endParaRPr lang="en-US" altLang="en-US" sz="40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Table 1"/>
          <p:cNvGraphicFramePr>
            <a:graphicFrameLocks noGrp="1"/>
          </p:cNvGraphicFramePr>
          <p:nvPr/>
        </p:nvGraphicFramePr>
        <p:xfrm>
          <a:off x="852948" y="2192364"/>
          <a:ext cx="10486103" cy="4210052"/>
        </p:xfrm>
        <a:graphic>
          <a:graphicData uri="http://schemas.openxmlformats.org/drawingml/2006/table">
            <a:tbl>
              <a:tblPr firstRow="1" bandRow="1">
                <a:tableStyleId>{5C22544A-7EE6-4342-B048-85BDC9FD1C3A}</a:tableStyleId>
              </a:tblPr>
              <a:tblGrid>
                <a:gridCol w="2621526"/>
                <a:gridCol w="3520636"/>
                <a:gridCol w="2190651"/>
                <a:gridCol w="2153290"/>
              </a:tblGrid>
              <a:tr h="1185017">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en-US" sz="2800" b="1" dirty="0" smtClean="0">
                          <a:solidFill>
                            <a:srgbClr val="F6CB00"/>
                          </a:solidFill>
                          <a:latin typeface="Arial" panose="020B0604020202020204" pitchFamily="34" charset="0"/>
                          <a:cs typeface="Times New Roman" panose="02020603050405020304" pitchFamily="18" charset="0"/>
                        </a:rPr>
                        <a:t>Loại bàn là</a:t>
                      </a:r>
                      <a:endParaRPr lang="en-US" altLang="en-US" sz="2800" dirty="0" smtClean="0">
                        <a:cs typeface="Times New Roman" panose="02020603050405020304" pitchFamily="18" charset="0"/>
                      </a:endParaRPr>
                    </a:p>
                  </a:txBody>
                  <a:tcPr marL="91435" marR="91435" marT="45670" marB="45670"/>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en-US" sz="2800" b="1" dirty="0" smtClean="0">
                          <a:solidFill>
                            <a:srgbClr val="E5D600"/>
                          </a:solidFill>
                          <a:latin typeface="Arial" panose="020B0604020202020204" pitchFamily="34" charset="0"/>
                          <a:cs typeface="Times New Roman" panose="02020603050405020304" pitchFamily="18" charset="0"/>
                        </a:rPr>
                        <a:t>Hình ảnh</a:t>
                      </a:r>
                      <a:endParaRPr lang="en-US" altLang="en-US" sz="2800" dirty="0" smtClean="0">
                        <a:cs typeface="Times New Roman" panose="02020603050405020304" pitchFamily="18" charset="0"/>
                      </a:endParaRPr>
                    </a:p>
                  </a:txBody>
                  <a:tcPr marL="91435" marR="91435" marT="45670" marB="45670"/>
                </a:tc>
                <a:tc>
                  <a:txBody>
                    <a:bodyPr/>
                    <a:lstStyle/>
                    <a:p>
                      <a:r>
                        <a:rPr lang="en-US" altLang="en-US" sz="2800" b="1" dirty="0" err="1" smtClean="0">
                          <a:solidFill>
                            <a:srgbClr val="F0C200"/>
                          </a:solidFill>
                          <a:latin typeface="Arial" panose="020B0604020202020204" pitchFamily="34" charset="0"/>
                          <a:cs typeface="Times New Roman" panose="02020603050405020304" pitchFamily="18" charset="0"/>
                        </a:rPr>
                        <a:t>Công</a:t>
                      </a:r>
                      <a:r>
                        <a:rPr lang="en-US" altLang="en-US" sz="2800" b="1" dirty="0" smtClean="0">
                          <a:solidFill>
                            <a:srgbClr val="F0C200"/>
                          </a:solidFill>
                          <a:latin typeface="Arial" panose="020B0604020202020204" pitchFamily="34" charset="0"/>
                          <a:cs typeface="Times New Roman" panose="02020603050405020304" pitchFamily="18" charset="0"/>
                        </a:rPr>
                        <a:t> </a:t>
                      </a:r>
                      <a:r>
                        <a:rPr lang="en-US" altLang="en-US" sz="2800" b="1" dirty="0" err="1" smtClean="0">
                          <a:solidFill>
                            <a:srgbClr val="F0C200"/>
                          </a:solidFill>
                          <a:latin typeface="Arial" panose="020B0604020202020204" pitchFamily="34" charset="0"/>
                          <a:cs typeface="Times New Roman" panose="02020603050405020304" pitchFamily="18" charset="0"/>
                        </a:rPr>
                        <a:t>suất</a:t>
                      </a:r>
                      <a:r>
                        <a:rPr lang="en-US" altLang="en-US" sz="2800" b="1" dirty="0" smtClean="0">
                          <a:solidFill>
                            <a:srgbClr val="F0C200"/>
                          </a:solidFill>
                          <a:latin typeface="Arial" panose="020B0604020202020204" pitchFamily="34" charset="0"/>
                          <a:cs typeface="Times New Roman" panose="02020603050405020304" pitchFamily="18" charset="0"/>
                        </a:rPr>
                        <a:t> </a:t>
                      </a:r>
                      <a:r>
                        <a:rPr lang="en-US" altLang="en-US" sz="2800" b="1" dirty="0" err="1" smtClean="0">
                          <a:solidFill>
                            <a:srgbClr val="F0C200"/>
                          </a:solidFill>
                          <a:latin typeface="Arial" panose="020B0604020202020204" pitchFamily="34" charset="0"/>
                          <a:cs typeface="Times New Roman" panose="02020603050405020304" pitchFamily="18" charset="0"/>
                        </a:rPr>
                        <a:t>định</a:t>
                      </a:r>
                      <a:r>
                        <a:rPr lang="en-US" altLang="en-US" sz="2800" b="1" dirty="0" smtClean="0">
                          <a:solidFill>
                            <a:srgbClr val="F0C200"/>
                          </a:solidFill>
                          <a:latin typeface="Arial" panose="020B0604020202020204" pitchFamily="34" charset="0"/>
                          <a:cs typeface="Times New Roman" panose="02020603050405020304" pitchFamily="18" charset="0"/>
                        </a:rPr>
                        <a:t> </a:t>
                      </a:r>
                      <a:r>
                        <a:rPr lang="en-US" altLang="en-US" sz="2800" b="1" dirty="0" err="1" smtClean="0">
                          <a:solidFill>
                            <a:srgbClr val="F0C200"/>
                          </a:solidFill>
                          <a:latin typeface="Arial" panose="020B0604020202020204" pitchFamily="34" charset="0"/>
                          <a:cs typeface="Times New Roman" panose="02020603050405020304" pitchFamily="18" charset="0"/>
                        </a:rPr>
                        <a:t>mức</a:t>
                      </a:r>
                      <a:r>
                        <a:rPr lang="en-US" altLang="en-US" sz="2800" b="1" dirty="0" smtClean="0">
                          <a:solidFill>
                            <a:srgbClr val="F0C200"/>
                          </a:solidFill>
                          <a:latin typeface="Arial" panose="020B0604020202020204" pitchFamily="34" charset="0"/>
                          <a:cs typeface="Times New Roman" panose="02020603050405020304" pitchFamily="18" charset="0"/>
                        </a:rPr>
                        <a:t> </a:t>
                      </a:r>
                      <a:endParaRPr lang="en-US" sz="2800" dirty="0"/>
                    </a:p>
                  </a:txBody>
                  <a:tcPr marL="91435" marR="91435" marT="45670" marB="45670"/>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en-US" sz="2800" b="1" dirty="0" smtClean="0">
                          <a:solidFill>
                            <a:srgbClr val="F0C200"/>
                          </a:solidFill>
                          <a:latin typeface="Arial" panose="020B0604020202020204" pitchFamily="34" charset="0"/>
                          <a:cs typeface="Times New Roman" panose="02020603050405020304" pitchFamily="18" charset="0"/>
                        </a:rPr>
                        <a:t>Điện áp định mức</a:t>
                      </a:r>
                      <a:endParaRPr lang="en-US" altLang="en-US" sz="2800" dirty="0" smtClean="0">
                        <a:cs typeface="Times New Roman" panose="02020603050405020304" pitchFamily="18" charset="0"/>
                      </a:endParaRPr>
                    </a:p>
                  </a:txBody>
                  <a:tcPr marL="91435" marR="91435" marT="45670" marB="45670"/>
                </a:tc>
              </a:tr>
              <a:tr h="1209368">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fr-FR" altLang="en-US" sz="2800" dirty="0" err="1" smtClean="0">
                          <a:solidFill>
                            <a:srgbClr val="686800"/>
                          </a:solidFill>
                          <a:latin typeface="Arial" panose="020B0604020202020204" pitchFamily="34" charset="0"/>
                          <a:cs typeface="Times New Roman" panose="02020603050405020304" pitchFamily="18" charset="0"/>
                        </a:rPr>
                        <a:t>Bàn</a:t>
                      </a:r>
                      <a:r>
                        <a:rPr lang="fr-FR" altLang="en-US" sz="2800" dirty="0" smtClean="0">
                          <a:solidFill>
                            <a:srgbClr val="686800"/>
                          </a:solidFill>
                          <a:latin typeface="Arial" panose="020B0604020202020204" pitchFamily="34" charset="0"/>
                          <a:cs typeface="Times New Roman" panose="02020603050405020304" pitchFamily="18" charset="0"/>
                        </a:rPr>
                        <a:t> là du </a:t>
                      </a:r>
                      <a:r>
                        <a:rPr lang="fr-FR" altLang="en-US" sz="2800" dirty="0" err="1" smtClean="0">
                          <a:solidFill>
                            <a:srgbClr val="686800"/>
                          </a:solidFill>
                          <a:latin typeface="Arial" panose="020B0604020202020204" pitchFamily="34" charset="0"/>
                          <a:cs typeface="Times New Roman" panose="02020603050405020304" pitchFamily="18" charset="0"/>
                        </a:rPr>
                        <a:t>lịch</a:t>
                      </a:r>
                      <a:endParaRPr lang="en-US" altLang="en-US" sz="2800" dirty="0" smtClean="0">
                        <a:cs typeface="Times New Roman" panose="02020603050405020304" pitchFamily="18" charset="0"/>
                      </a:endParaRPr>
                    </a:p>
                    <a:p>
                      <a:endParaRPr lang="en-US" sz="2800" dirty="0"/>
                    </a:p>
                  </a:txBody>
                  <a:tcPr marL="91435" marR="91435" marT="45670" marB="45670"/>
                </a:tc>
                <a:tc>
                  <a:txBody>
                    <a:bodyPr/>
                    <a:lstStyle/>
                    <a:p>
                      <a:endParaRPr lang="en-US" sz="2800" dirty="0" smtClean="0"/>
                    </a:p>
                    <a:p>
                      <a:endParaRPr lang="en-US" sz="2800" dirty="0" smtClean="0"/>
                    </a:p>
                    <a:p>
                      <a:endParaRPr lang="en-US" sz="2800" dirty="0" smtClean="0"/>
                    </a:p>
                  </a:txBody>
                  <a:tcPr marL="91435" marR="91435" marT="45670" marB="45670"/>
                </a:tc>
                <a:tc>
                  <a:txBody>
                    <a:bodyPr/>
                    <a:lstStyle/>
                    <a:p>
                      <a:r>
                        <a:rPr lang="en-US" sz="2800" dirty="0" smtClean="0"/>
                        <a:t>250W</a:t>
                      </a:r>
                      <a:endParaRPr lang="en-US" sz="2800" dirty="0"/>
                    </a:p>
                  </a:txBody>
                  <a:tcPr marL="91435" marR="91435" marT="45670" marB="45670"/>
                </a:tc>
                <a:tc>
                  <a:txBody>
                    <a:bodyPr/>
                    <a:lstStyle/>
                    <a:p>
                      <a:r>
                        <a:rPr lang="en-US" sz="2800" dirty="0" smtClean="0"/>
                        <a:t>220W</a:t>
                      </a:r>
                      <a:endParaRPr lang="en-US" sz="2800" dirty="0"/>
                    </a:p>
                  </a:txBody>
                  <a:tcPr marL="91435" marR="91435" marT="45670" marB="45670"/>
                </a:tc>
              </a:tr>
              <a:tr h="1653535">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fr-FR" altLang="en-US" sz="2800" dirty="0" smtClean="0">
                          <a:solidFill>
                            <a:srgbClr val="6C6C00"/>
                          </a:solidFill>
                          <a:latin typeface="Arial" panose="020B0604020202020204" pitchFamily="34" charset="0"/>
                          <a:cs typeface="Times New Roman" panose="02020603050405020304" pitchFamily="18" charset="0"/>
                        </a:rPr>
                        <a:t>Bàn là khô</a:t>
                      </a:r>
                      <a:endParaRPr lang="en-US" altLang="en-US" sz="2800" dirty="0" smtClean="0">
                        <a:cs typeface="Times New Roman" panose="02020603050405020304" pitchFamily="18" charset="0"/>
                      </a:endParaRPr>
                    </a:p>
                  </a:txBody>
                  <a:tcPr marL="91435" marR="91435" marT="45670" marB="45670"/>
                </a:tc>
                <a:tc>
                  <a:txBody>
                    <a:bodyPr/>
                    <a:lstStyle/>
                    <a:p>
                      <a:endParaRPr lang="en-US" sz="2800" dirty="0" smtClean="0"/>
                    </a:p>
                  </a:txBody>
                  <a:tcPr marL="91435" marR="91435" marT="45670" marB="45670"/>
                </a:tc>
                <a:tc>
                  <a:txBody>
                    <a:bodyPr/>
                    <a:lstStyle/>
                    <a:p>
                      <a:r>
                        <a:rPr lang="en-US" sz="2800" dirty="0" smtClean="0"/>
                        <a:t>1200W</a:t>
                      </a:r>
                      <a:endParaRPr lang="en-US" sz="2800" dirty="0"/>
                    </a:p>
                  </a:txBody>
                  <a:tcPr marL="91435" marR="91435" marT="45670" marB="45670"/>
                </a:tc>
                <a:tc>
                  <a:txBody>
                    <a:bodyPr/>
                    <a:lstStyle/>
                    <a:p>
                      <a:r>
                        <a:rPr lang="en-US" sz="2800" dirty="0" smtClean="0"/>
                        <a:t>220W</a:t>
                      </a:r>
                      <a:endParaRPr lang="en-US" sz="2800" dirty="0"/>
                    </a:p>
                  </a:txBody>
                  <a:tcPr marL="91435" marR="91435" marT="45670" marB="45670"/>
                </a:tc>
              </a:tr>
            </a:tbl>
          </a:graphicData>
        </a:graphic>
      </p:graphicFrame>
      <p:pic>
        <p:nvPicPr>
          <p:cNvPr id="7203" name="Picture 16" descr="Screen Clipping"/>
          <p:cNvPicPr>
            <a:picLocks noChangeAspect="1"/>
          </p:cNvPicPr>
          <p:nvPr/>
        </p:nvPicPr>
        <p:blipFill>
          <a:blip r:embed="rId1">
            <a:extLst>
              <a:ext uri="{28A0092B-C50C-407E-A947-70E740481C1C}">
                <a14:useLocalDpi xmlns:a14="http://schemas.microsoft.com/office/drawing/2010/main" val="0"/>
              </a:ext>
            </a:extLst>
          </a:blip>
          <a:srcRect b="47202"/>
          <a:stretch>
            <a:fillRect/>
          </a:stretch>
        </p:blipFill>
        <p:spPr bwMode="auto">
          <a:xfrm>
            <a:off x="3597833" y="3230015"/>
            <a:ext cx="2933700"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4" name="Picture 16" descr="Screen Clipping"/>
          <p:cNvPicPr>
            <a:picLocks noChangeAspect="1"/>
          </p:cNvPicPr>
          <p:nvPr/>
        </p:nvPicPr>
        <p:blipFill>
          <a:blip r:embed="rId2">
            <a:extLst>
              <a:ext uri="{28A0092B-C50C-407E-A947-70E740481C1C}">
                <a14:useLocalDpi xmlns:a14="http://schemas.microsoft.com/office/drawing/2010/main" val="0"/>
              </a:ext>
            </a:extLst>
          </a:blip>
          <a:srcRect t="51607"/>
          <a:stretch>
            <a:fillRect/>
          </a:stretch>
        </p:blipFill>
        <p:spPr bwMode="auto">
          <a:xfrm>
            <a:off x="3457872" y="4805881"/>
            <a:ext cx="2933700"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0" name="Picture 2" descr="http://bizweb.dktcdn.net/thumb/grande/100/154/899/products/ban-la-cay-hoi-nuoc-yairz-2.jpg?v=15228277928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846" y="365395"/>
            <a:ext cx="5715000" cy="62271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652" name="Picture 4" descr="http://kangaroovietnam.vn/Uploads/24094_16584_ban-la-h-201510261142444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7230" y="365395"/>
            <a:ext cx="6000749" cy="62271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ounded Rectangle 2"/>
          <p:cNvSpPr/>
          <p:nvPr/>
        </p:nvSpPr>
        <p:spPr>
          <a:xfrm>
            <a:off x="6095999" y="616765"/>
            <a:ext cx="3275985" cy="882556"/>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solidFill>
                  <a:schemeClr val="tx1"/>
                </a:solidFill>
                <a:latin typeface="Tahoma" panose="020B0604030504040204" pitchFamily="34" charset="0"/>
                <a:ea typeface="Tahoma" panose="020B0604030504040204" pitchFamily="34" charset="0"/>
                <a:cs typeface="Tahoma" panose="020B0604030504040204" pitchFamily="34" charset="0"/>
              </a:rPr>
              <a:t>Một số kiểu bàn là hơi nước</a:t>
            </a:r>
            <a:endParaRPr lang="en-US" sz="25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5"/>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7652"/>
                                        </p:tgtEl>
                                        <p:attrNameLst>
                                          <p:attrName>style.visibility</p:attrName>
                                        </p:attrNameLst>
                                      </p:cBhvr>
                                      <p:to>
                                        <p:strVal val="visible"/>
                                      </p:to>
                                    </p:set>
                                    <p:animEffect transition="in" filter="fade">
                                      <p:cBhvr>
                                        <p:cTn id="10" dur="500"/>
                                        <p:tgtEl>
                                          <p:spTgt spid="27652"/>
                                        </p:tgtEl>
                                      </p:cBhvr>
                                    </p:animEffect>
                                  </p:childTnLst>
                                </p:cTn>
                              </p:par>
                              <p:par>
                                <p:cTn id="11" presetID="10" presetClass="entr" presetSubtype="0" fill="hold" nodeType="withEffect">
                                  <p:stCondLst>
                                    <p:cond delay="0"/>
                                  </p:stCondLst>
                                  <p:childTnLst>
                                    <p:set>
                                      <p:cBhvr>
                                        <p:cTn id="12" dur="1" fill="hold">
                                          <p:stCondLst>
                                            <p:cond delay="0"/>
                                          </p:stCondLst>
                                        </p:cTn>
                                        <p:tgtEl>
                                          <p:spTgt spid="27650"/>
                                        </p:tgtEl>
                                        <p:attrNameLst>
                                          <p:attrName>style.visibility</p:attrName>
                                        </p:attrNameLst>
                                      </p:cBhvr>
                                      <p:to>
                                        <p:strVal val="visible"/>
                                      </p:to>
                                    </p:set>
                                    <p:animEffect transition="in" filter="fade">
                                      <p:cBhvr>
                                        <p:cTn id="13"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83227" y="895442"/>
            <a:ext cx="11208773" cy="4939814"/>
          </a:xfrm>
          <a:prstGeom prst="rect">
            <a:avLst/>
          </a:prstGeom>
        </p:spPr>
        <p:txBody>
          <a:bodyPr wrap="square">
            <a:spAutoFit/>
          </a:bodyPr>
          <a:lstStyle/>
          <a:p>
            <a:pPr>
              <a:defRPr/>
            </a:pPr>
            <a:r>
              <a:rPr lang="vi-VN" sz="3500" b="1" dirty="0">
                <a:latin typeface="Tahoma" panose="020B0604030504040204" pitchFamily="34" charset="0"/>
                <a:ea typeface="Tahoma" panose="020B0604030504040204" pitchFamily="34" charset="0"/>
                <a:cs typeface="Tahoma" panose="020B0604030504040204" pitchFamily="34" charset="0"/>
              </a:rPr>
              <a:t>1. Một số đồ dùng điện trong gia đình</a:t>
            </a:r>
            <a:endParaRPr lang="en-US" sz="3500" b="1" dirty="0">
              <a:latin typeface="Tahoma" panose="020B0604030504040204" pitchFamily="34" charset="0"/>
              <a:ea typeface="Tahoma" panose="020B0604030504040204" pitchFamily="34" charset="0"/>
              <a:cs typeface="Tahoma" panose="020B0604030504040204" pitchFamily="34" charset="0"/>
            </a:endParaRPr>
          </a:p>
          <a:p>
            <a:pPr>
              <a:defRPr/>
            </a:pPr>
            <a:r>
              <a:rPr lang="vi-VN" sz="3500" b="1" dirty="0">
                <a:latin typeface="Tahoma" panose="020B0604030504040204" pitchFamily="34" charset="0"/>
                <a:ea typeface="Tahoma" panose="020B0604030504040204" pitchFamily="34" charset="0"/>
                <a:cs typeface="Tahoma" panose="020B0604030504040204" pitchFamily="34" charset="0"/>
              </a:rPr>
              <a:t>1.1</a:t>
            </a:r>
            <a:r>
              <a:rPr lang="vi-VN" sz="3500" b="1" dirty="0" smtClean="0">
                <a:latin typeface="Tahoma" panose="020B0604030504040204" pitchFamily="34" charset="0"/>
                <a:ea typeface="Tahoma" panose="020B0604030504040204" pitchFamily="34" charset="0"/>
                <a:cs typeface="Tahoma" panose="020B0604030504040204" pitchFamily="34" charset="0"/>
              </a:rPr>
              <a:t>.</a:t>
            </a:r>
            <a:r>
              <a:rPr lang="en-US" sz="3500" b="1" dirty="0" smtClean="0">
                <a:latin typeface="Tahoma" panose="020B0604030504040204" pitchFamily="34" charset="0"/>
                <a:ea typeface="Tahoma" panose="020B0604030504040204" pitchFamily="34" charset="0"/>
                <a:cs typeface="Tahoma" panose="020B0604030504040204" pitchFamily="34" charset="0"/>
              </a:rPr>
              <a:t> </a:t>
            </a:r>
            <a:r>
              <a:rPr lang="vi-VN" sz="3500" b="1" dirty="0" smtClean="0">
                <a:latin typeface="Tahoma" panose="020B0604030504040204" pitchFamily="34" charset="0"/>
                <a:ea typeface="Tahoma" panose="020B0604030504040204" pitchFamily="34" charset="0"/>
                <a:cs typeface="Tahoma" panose="020B0604030504040204" pitchFamily="34" charset="0"/>
              </a:rPr>
              <a:t>Bàn </a:t>
            </a:r>
            <a:r>
              <a:rPr lang="vi-VN" sz="3500" b="1" dirty="0">
                <a:latin typeface="Tahoma" panose="020B0604030504040204" pitchFamily="34" charset="0"/>
                <a:ea typeface="Tahoma" panose="020B0604030504040204" pitchFamily="34" charset="0"/>
                <a:cs typeface="Tahoma" panose="020B0604030504040204" pitchFamily="34" charset="0"/>
              </a:rPr>
              <a:t>là (bàn ủi)</a:t>
            </a:r>
            <a:endParaRPr lang="en-US" sz="3500" b="1" dirty="0">
              <a:latin typeface="Tahoma" panose="020B0604030504040204" pitchFamily="34" charset="0"/>
              <a:ea typeface="Tahoma" panose="020B0604030504040204" pitchFamily="34" charset="0"/>
              <a:cs typeface="Tahoma" panose="020B0604030504040204" pitchFamily="34" charset="0"/>
            </a:endParaRPr>
          </a:p>
          <a:p>
            <a:pPr>
              <a:defRPr/>
            </a:pPr>
            <a:r>
              <a:rPr lang="vi-VN" sz="3500" b="1" dirty="0">
                <a:latin typeface="Tahoma" panose="020B0604030504040204" pitchFamily="34" charset="0"/>
                <a:ea typeface="Tahoma" panose="020B0604030504040204" pitchFamily="34" charset="0"/>
                <a:cs typeface="Tahoma" panose="020B0604030504040204" pitchFamily="34" charset="0"/>
              </a:rPr>
              <a:t>a. Cấu tạo và thông số kĩ </a:t>
            </a:r>
            <a:r>
              <a:rPr lang="vi-VN" sz="3500" b="1" dirty="0" smtClean="0">
                <a:latin typeface="Tahoma" panose="020B0604030504040204" pitchFamily="34" charset="0"/>
                <a:ea typeface="Tahoma" panose="020B0604030504040204" pitchFamily="34" charset="0"/>
                <a:cs typeface="Tahoma" panose="020B0604030504040204" pitchFamily="34" charset="0"/>
              </a:rPr>
              <a:t>thuật</a:t>
            </a:r>
            <a:r>
              <a:rPr lang="en-US" sz="3500" b="1" dirty="0" smtClean="0">
                <a:latin typeface="Tahoma" panose="020B0604030504040204" pitchFamily="34" charset="0"/>
                <a:ea typeface="Tahoma" panose="020B0604030504040204" pitchFamily="34" charset="0"/>
                <a:cs typeface="Tahoma" panose="020B0604030504040204" pitchFamily="34" charset="0"/>
              </a:rPr>
              <a:t>:</a:t>
            </a:r>
            <a:endParaRPr lang="en-US" sz="3500" b="1" dirty="0">
              <a:latin typeface="Tahoma" panose="020B0604030504040204" pitchFamily="34" charset="0"/>
              <a:ea typeface="Tahoma" panose="020B0604030504040204" pitchFamily="34" charset="0"/>
              <a:cs typeface="Tahoma" panose="020B0604030504040204" pitchFamily="34" charset="0"/>
            </a:endParaRPr>
          </a:p>
          <a:p>
            <a:pPr>
              <a:defRPr/>
            </a:pPr>
            <a:r>
              <a:rPr lang="en-US" sz="3500" dirty="0" smtClean="0">
                <a:latin typeface="Tahoma" panose="020B0604030504040204" pitchFamily="34" charset="0"/>
                <a:ea typeface="Tahoma" panose="020B0604030504040204" pitchFamily="34" charset="0"/>
                <a:cs typeface="Tahoma" panose="020B0604030504040204" pitchFamily="34" charset="0"/>
              </a:rPr>
              <a:t>-  Chức năng: Bàn là sử dụng điện năng để làm nóng bàn là.</a:t>
            </a:r>
            <a:endParaRPr lang="en-US" sz="3500" dirty="0" smtClean="0">
              <a:latin typeface="Tahoma" panose="020B0604030504040204" pitchFamily="34" charset="0"/>
              <a:ea typeface="Tahoma" panose="020B0604030504040204" pitchFamily="34" charset="0"/>
              <a:cs typeface="Tahoma" panose="020B0604030504040204" pitchFamily="34" charset="0"/>
            </a:endParaRPr>
          </a:p>
          <a:p>
            <a:pPr marL="457200" indent="-457200">
              <a:buFontTx/>
              <a:buChar char="-"/>
              <a:defRPr/>
            </a:pPr>
            <a:r>
              <a:rPr lang="en-US" sz="3500" dirty="0" smtClean="0">
                <a:latin typeface="Tahoma" panose="020B0604030504040204" pitchFamily="34" charset="0"/>
                <a:ea typeface="Tahoma" panose="020B0604030504040204" pitchFamily="34" charset="0"/>
                <a:cs typeface="Tahoma" panose="020B0604030504040204" pitchFamily="34" charset="0"/>
              </a:rPr>
              <a:t>Cấu tạo gồm: </a:t>
            </a:r>
            <a:endParaRPr lang="en-US" sz="3500" dirty="0" smtClean="0">
              <a:latin typeface="Tahoma" panose="020B0604030504040204" pitchFamily="34" charset="0"/>
              <a:ea typeface="Tahoma" panose="020B0604030504040204" pitchFamily="34" charset="0"/>
              <a:cs typeface="Tahoma" panose="020B0604030504040204" pitchFamily="34" charset="0"/>
            </a:endParaRPr>
          </a:p>
          <a:p>
            <a:pPr>
              <a:defRPr/>
            </a:pPr>
            <a:r>
              <a:rPr lang="en-US" sz="3500" dirty="0" smtClean="0">
                <a:latin typeface="Tahoma" panose="020B0604030504040204" pitchFamily="34" charset="0"/>
                <a:ea typeface="Tahoma" panose="020B0604030504040204" pitchFamily="34" charset="0"/>
                <a:cs typeface="Tahoma" panose="020B0604030504040204" pitchFamily="34" charset="0"/>
              </a:rPr>
              <a:t>+ </a:t>
            </a:r>
            <a:r>
              <a:rPr lang="en-US" sz="3500" dirty="0">
                <a:latin typeface="Tahoma" panose="020B0604030504040204" pitchFamily="34" charset="0"/>
                <a:ea typeface="Tahoma" panose="020B0604030504040204" pitchFamily="34" charset="0"/>
                <a:cs typeface="Tahoma" panose="020B0604030504040204" pitchFamily="34" charset="0"/>
              </a:rPr>
              <a:t>V</a:t>
            </a:r>
            <a:r>
              <a:rPr lang="vi-VN" sz="3500" dirty="0" smtClean="0">
                <a:latin typeface="Tahoma" panose="020B0604030504040204" pitchFamily="34" charset="0"/>
                <a:ea typeface="Tahoma" panose="020B0604030504040204" pitchFamily="34" charset="0"/>
                <a:cs typeface="Tahoma" panose="020B0604030504040204" pitchFamily="34" charset="0"/>
              </a:rPr>
              <a:t>ỏ </a:t>
            </a:r>
            <a:r>
              <a:rPr lang="vi-VN" sz="3500" dirty="0">
                <a:latin typeface="Tahoma" panose="020B0604030504040204" pitchFamily="34" charset="0"/>
                <a:ea typeface="Tahoma" panose="020B0604030504040204" pitchFamily="34" charset="0"/>
                <a:cs typeface="Tahoma" panose="020B0604030504040204" pitchFamily="34" charset="0"/>
              </a:rPr>
              <a:t>bàn là, </a:t>
            </a:r>
            <a:endParaRPr lang="en-US" sz="3500" dirty="0" smtClean="0">
              <a:latin typeface="Tahoma" panose="020B0604030504040204" pitchFamily="34" charset="0"/>
              <a:ea typeface="Tahoma" panose="020B0604030504040204" pitchFamily="34" charset="0"/>
              <a:cs typeface="Tahoma" panose="020B0604030504040204" pitchFamily="34" charset="0"/>
            </a:endParaRPr>
          </a:p>
          <a:p>
            <a:pPr>
              <a:defRPr/>
            </a:pPr>
            <a:r>
              <a:rPr lang="en-US" sz="3500" dirty="0" smtClean="0">
                <a:latin typeface="Tahoma" panose="020B0604030504040204" pitchFamily="34" charset="0"/>
                <a:ea typeface="Tahoma" panose="020B0604030504040204" pitchFamily="34" charset="0"/>
                <a:cs typeface="Tahoma" panose="020B0604030504040204" pitchFamily="34" charset="0"/>
              </a:rPr>
              <a:t>+ D</a:t>
            </a:r>
            <a:r>
              <a:rPr lang="vi-VN" sz="3500" dirty="0" smtClean="0">
                <a:latin typeface="Tahoma" panose="020B0604030504040204" pitchFamily="34" charset="0"/>
                <a:ea typeface="Tahoma" panose="020B0604030504040204" pitchFamily="34" charset="0"/>
                <a:cs typeface="Tahoma" panose="020B0604030504040204" pitchFamily="34" charset="0"/>
              </a:rPr>
              <a:t>ây </a:t>
            </a:r>
            <a:r>
              <a:rPr lang="vi-VN" sz="3500" dirty="0">
                <a:latin typeface="Tahoma" panose="020B0604030504040204" pitchFamily="34" charset="0"/>
                <a:ea typeface="Tahoma" panose="020B0604030504040204" pitchFamily="34" charset="0"/>
                <a:cs typeface="Tahoma" panose="020B0604030504040204" pitchFamily="34" charset="0"/>
              </a:rPr>
              <a:t>đốt nóng, </a:t>
            </a:r>
            <a:endParaRPr lang="en-US" sz="3500" dirty="0" smtClean="0">
              <a:latin typeface="Tahoma" panose="020B0604030504040204" pitchFamily="34" charset="0"/>
              <a:ea typeface="Tahoma" panose="020B0604030504040204" pitchFamily="34" charset="0"/>
              <a:cs typeface="Tahoma" panose="020B0604030504040204" pitchFamily="34" charset="0"/>
            </a:endParaRPr>
          </a:p>
          <a:p>
            <a:pPr>
              <a:defRPr/>
            </a:pPr>
            <a:r>
              <a:rPr lang="en-US" sz="3500" dirty="0" smtClean="0">
                <a:latin typeface="Tahoma" panose="020B0604030504040204" pitchFamily="34" charset="0"/>
                <a:ea typeface="Tahoma" panose="020B0604030504040204" pitchFamily="34" charset="0"/>
                <a:cs typeface="Tahoma" panose="020B0604030504040204" pitchFamily="34" charset="0"/>
              </a:rPr>
              <a:t>+ B</a:t>
            </a:r>
            <a:r>
              <a:rPr lang="vi-VN" sz="3500" dirty="0" smtClean="0">
                <a:latin typeface="Tahoma" panose="020B0604030504040204" pitchFamily="34" charset="0"/>
                <a:ea typeface="Tahoma" panose="020B0604030504040204" pitchFamily="34" charset="0"/>
                <a:cs typeface="Tahoma" panose="020B0604030504040204" pitchFamily="34" charset="0"/>
              </a:rPr>
              <a:t>ộ </a:t>
            </a:r>
            <a:r>
              <a:rPr lang="vi-VN" sz="3500" dirty="0">
                <a:latin typeface="Tahoma" panose="020B0604030504040204" pitchFamily="34" charset="0"/>
                <a:ea typeface="Tahoma" panose="020B0604030504040204" pitchFamily="34" charset="0"/>
                <a:cs typeface="Tahoma" panose="020B0604030504040204" pitchFamily="34" charset="0"/>
              </a:rPr>
              <a:t>phận điều chỉnh nhiệt độ</a:t>
            </a:r>
            <a:r>
              <a:rPr lang="vi-VN" sz="3500" dirty="0" smtClean="0">
                <a:latin typeface="Tahoma" panose="020B0604030504040204" pitchFamily="34" charset="0"/>
                <a:ea typeface="Tahoma" panose="020B0604030504040204" pitchFamily="34" charset="0"/>
                <a:cs typeface="Tahoma" panose="020B0604030504040204" pitchFamily="34" charset="0"/>
              </a:rPr>
              <a:t>.</a:t>
            </a:r>
            <a:endParaRPr lang="en-US" sz="3500" dirty="0">
              <a:latin typeface="Tahoma" panose="020B0604030504040204" pitchFamily="34" charset="0"/>
              <a:ea typeface="Tahoma" panose="020B0604030504040204" pitchFamily="34" charset="0"/>
              <a:cs typeface="Tahoma" panose="020B0604030504040204" pitchFamily="34" charset="0"/>
            </a:endParaRPr>
          </a:p>
        </p:txBody>
      </p:sp>
      <p:pic>
        <p:nvPicPr>
          <p:cNvPr id="26626" name="Picture 2" descr="https://thegioidodung.vn/wp-content/uploads/2017/08/ban-la-kho-sowun-sw415-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890385" y="3333136"/>
            <a:ext cx="3967317" cy="32729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1">
            <a:extLst>
              <a:ext uri="{28A0092B-C50C-407E-A947-70E740481C1C}">
                <a14:useLocalDpi xmlns:a14="http://schemas.microsoft.com/office/drawing/2010/main" val="0"/>
              </a:ext>
            </a:extLst>
          </a:blip>
          <a:srcRect l="6012" t="20052" r="4253" b="12662"/>
          <a:stretch>
            <a:fillRect/>
          </a:stretch>
        </p:blipFill>
        <p:spPr>
          <a:xfrm>
            <a:off x="441435" y="294966"/>
            <a:ext cx="11444748" cy="62238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TIMING" val="|0.6|0.7|0.3|0.3|0.3|0.3"/>
</p:tagLst>
</file>

<file path=ppt/tags/tag10.xml><?xml version="1.0" encoding="utf-8"?>
<p:tagLst xmlns:p="http://schemas.openxmlformats.org/presentationml/2006/main">
  <p:tag name="TIMING" val="|0.6|0.7|0.3|0.3|0.3|0.3"/>
</p:tagLst>
</file>

<file path=ppt/tags/tag11.xml><?xml version="1.0" encoding="utf-8"?>
<p:tagLst xmlns:p="http://schemas.openxmlformats.org/presentationml/2006/main">
  <p:tag name="TIMING" val="|0.6|0.7|0.3|0.3|0.3|0.3"/>
</p:tagLst>
</file>

<file path=ppt/tags/tag12.xml><?xml version="1.0" encoding="utf-8"?>
<p:tagLst xmlns:p="http://schemas.openxmlformats.org/presentationml/2006/main">
  <p:tag name="TIMING" val="|0.6|0.7|0.3|0.3|0.3|0.3"/>
</p:tagLst>
</file>

<file path=ppt/tags/tag13.xml><?xml version="1.0" encoding="utf-8"?>
<p:tagLst xmlns:p="http://schemas.openxmlformats.org/presentationml/2006/main">
  <p:tag name="TIMING" val="|0.6|0.7|0.3|0.3|0.3|0.3"/>
</p:tagLst>
</file>

<file path=ppt/tags/tag14.xml><?xml version="1.0" encoding="utf-8"?>
<p:tagLst xmlns:p="http://schemas.openxmlformats.org/presentationml/2006/main">
  <p:tag name="TIMING" val="|0.6|0.7|0.3|0.3|0.3|0.3"/>
</p:tagLst>
</file>

<file path=ppt/tags/tag15.xml><?xml version="1.0" encoding="utf-8"?>
<p:tagLst xmlns:p="http://schemas.openxmlformats.org/presentationml/2006/main">
  <p:tag name="TIMING" val="|0.6|0.7|0.3|0.3|0.3|0.3"/>
</p:tagLst>
</file>

<file path=ppt/tags/tag2.xml><?xml version="1.0" encoding="utf-8"?>
<p:tagLst xmlns:p="http://schemas.openxmlformats.org/presentationml/2006/main">
  <p:tag name="TIMING" val="|0.6|0.7|0.3|0.3|0.3|0.3"/>
</p:tagLst>
</file>

<file path=ppt/tags/tag3.xml><?xml version="1.0" encoding="utf-8"?>
<p:tagLst xmlns:p="http://schemas.openxmlformats.org/presentationml/2006/main">
  <p:tag name="TIMING" val="|0.6|0.7|0.3|0.3|0.3|0.3"/>
</p:tagLst>
</file>

<file path=ppt/tags/tag4.xml><?xml version="1.0" encoding="utf-8"?>
<p:tagLst xmlns:p="http://schemas.openxmlformats.org/presentationml/2006/main">
  <p:tag name="TIMING" val="|0.6|0.7|0.3|0.3|0.3|0.3"/>
</p:tagLst>
</file>

<file path=ppt/tags/tag5.xml><?xml version="1.0" encoding="utf-8"?>
<p:tagLst xmlns:p="http://schemas.openxmlformats.org/presentationml/2006/main">
  <p:tag name="TIMING" val="|0.6|0.7|0.3|0.3|0.3|0.3"/>
</p:tagLst>
</file>

<file path=ppt/tags/tag6.xml><?xml version="1.0" encoding="utf-8"?>
<p:tagLst xmlns:p="http://schemas.openxmlformats.org/presentationml/2006/main">
  <p:tag name="TIMING" val="|0.6|0.7|0.3|0.3|0.3|0.3"/>
</p:tagLst>
</file>

<file path=ppt/tags/tag7.xml><?xml version="1.0" encoding="utf-8"?>
<p:tagLst xmlns:p="http://schemas.openxmlformats.org/presentationml/2006/main">
  <p:tag name="TIMING" val="|0.6|0.7|0.3|0.3|0.3|0.3"/>
</p:tagLst>
</file>

<file path=ppt/tags/tag8.xml><?xml version="1.0" encoding="utf-8"?>
<p:tagLst xmlns:p="http://schemas.openxmlformats.org/presentationml/2006/main">
  <p:tag name="TIMING" val="|0.6|0.7|0.3|0.3|0.3|0.3"/>
</p:tagLst>
</file>

<file path=ppt/tags/tag9.xml><?xml version="1.0" encoding="utf-8"?>
<p:tagLst xmlns:p="http://schemas.openxmlformats.org/presentationml/2006/main">
  <p:tag name="TIMING" val="|0.6|0.7|0.3|0.3|0.3|0.3"/>
</p:tagLst>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0</TotalTime>
  <Words>5218</Words>
  <Application>WPS Presentation</Application>
  <PresentationFormat>Widescreen</PresentationFormat>
  <Paragraphs>234</Paragraphs>
  <Slides>41</Slides>
  <Notes>5</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41</vt:i4>
      </vt:variant>
    </vt:vector>
  </HeadingPairs>
  <TitlesOfParts>
    <vt:vector size="64" baseType="lpstr">
      <vt:lpstr>Arial</vt:lpstr>
      <vt:lpstr>SimSun</vt:lpstr>
      <vt:lpstr>Wingdings</vt:lpstr>
      <vt:lpstr>#9Slide04 Goku</vt:lpstr>
      <vt:lpstr>Corbel</vt:lpstr>
      <vt:lpstr>Times New Roman</vt:lpstr>
      <vt:lpstr>#9Slide04 SFU CenturySchoolbook</vt:lpstr>
      <vt:lpstr>Segoe Print</vt:lpstr>
      <vt:lpstr>#9Slide05 Lobster</vt:lpstr>
      <vt:lpstr>PMingLiU-ExtB</vt:lpstr>
      <vt:lpstr>.VnAristote</vt:lpstr>
      <vt:lpstr>#9Slide05 Garris</vt:lpstr>
      <vt:lpstr>Tahoma</vt:lpstr>
      <vt:lpstr>Microsoft YaHei</vt:lpstr>
      <vt:lpstr>Arial Unicode MS</vt:lpstr>
      <vt:lpstr>Tw Cen MT</vt:lpstr>
      <vt:lpstr>Calibri</vt:lpstr>
      <vt:lpstr>Tempus Sans ITC</vt:lpstr>
      <vt:lpstr>Gabriola</vt:lpstr>
      <vt:lpstr>Times New Roman (Headings)</vt:lpstr>
      <vt:lpstr>#9Slide03 Cabin</vt:lpstr>
      <vt:lpstr>#9Slide05 Fourth</vt:lpstr>
      <vt:lpstr>Droplet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Một số kiểu máy xay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 lựa chọn đồ dùng điện tiết kiệm:</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WIN7</cp:lastModifiedBy>
  <cp:revision>80</cp:revision>
  <dcterms:created xsi:type="dcterms:W3CDTF">2022-04-20T06:36:00Z</dcterms:created>
  <dcterms:modified xsi:type="dcterms:W3CDTF">2023-04-02T05:14:53Z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2063059CF332404BBC5E0D8F4ECDD32D</vt:lpwstr>
  </property>
  <property fmtid="{D5CDD505-2E9C-101B-9397-08002B2CF9AE}" pid="3" name="KSOProductBuildVer">
    <vt:lpwstr>1033-11.2.0.11486</vt:lpwstr>
  </property>
</Properties>
</file>